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64" r:id="rId4"/>
    <p:sldId id="258" r:id="rId5"/>
    <p:sldId id="259" r:id="rId6"/>
    <p:sldId id="260" r:id="rId7"/>
    <p:sldId id="261" r:id="rId8"/>
    <p:sldId id="263" r:id="rId9"/>
    <p:sldId id="262" r:id="rId10"/>
    <p:sldId id="351" r:id="rId11"/>
    <p:sldId id="352" r:id="rId12"/>
    <p:sldId id="353" r:id="rId13"/>
    <p:sldId id="301" r:id="rId14"/>
    <p:sldId id="302" r:id="rId15"/>
    <p:sldId id="303" r:id="rId16"/>
    <p:sldId id="354" r:id="rId17"/>
    <p:sldId id="308" r:id="rId18"/>
    <p:sldId id="357" r:id="rId19"/>
    <p:sldId id="358" r:id="rId20"/>
    <p:sldId id="360" r:id="rId21"/>
    <p:sldId id="356"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50"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6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79" d="100"/>
          <a:sy n="79" d="100"/>
        </p:scale>
        <p:origin x="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6/7/2023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3244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6/7/2023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5342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6/7/2023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1971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6/7/2023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0297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6/7/2023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2970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6/7/2023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80282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6/7/2023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9549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6/7/2023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446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6/7/2023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7951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6/7/2023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1437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6/7/2023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6721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6/7/2023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66683589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f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Project Title:</a:t>
            </a:r>
            <a:br>
              <a:rPr lang="en-IN" dirty="0"/>
            </a:br>
            <a:r>
              <a:rPr lang="en-IN" dirty="0"/>
              <a:t>Movie Ticket Booking System</a:t>
            </a:r>
            <a:br>
              <a:rPr lang="en-IN" dirty="0"/>
            </a:br>
            <a:r>
              <a:rPr lang="en-IN" dirty="0"/>
              <a:t>(CINEONE)</a:t>
            </a:r>
          </a:p>
        </p:txBody>
      </p:sp>
      <p:sp>
        <p:nvSpPr>
          <p:cNvPr id="3" name="Subtitle 2">
            <a:extLst>
              <a:ext uri="{FF2B5EF4-FFF2-40B4-BE49-F238E27FC236}">
                <a16:creationId xmlns:a16="http://schemas.microsoft.com/office/drawing/2014/main" id="{F0393B2F-B615-106B-8518-88861AD04773}"/>
              </a:ext>
            </a:extLst>
          </p:cNvPr>
          <p:cNvSpPr>
            <a:spLocks noGrp="1"/>
          </p:cNvSpPr>
          <p:nvPr>
            <p:ph type="subTitle" idx="1"/>
          </p:nvPr>
        </p:nvSpPr>
        <p:spPr>
          <a:xfrm>
            <a:off x="242127" y="4751114"/>
            <a:ext cx="5238584" cy="1929718"/>
          </a:xfrm>
        </p:spPr>
        <p:txBody>
          <a:bodyPr anchor="ctr">
            <a:noAutofit/>
          </a:bodyPr>
          <a:lstStyle/>
          <a:p>
            <a:pPr>
              <a:lnSpc>
                <a:spcPct val="110000"/>
              </a:lnSpc>
            </a:pPr>
            <a:r>
              <a:rPr lang="en-IN" dirty="0"/>
              <a:t>Team 2:</a:t>
            </a:r>
          </a:p>
          <a:p>
            <a:pPr>
              <a:lnSpc>
                <a:spcPct val="110000"/>
              </a:lnSpc>
            </a:pPr>
            <a:r>
              <a:rPr lang="en-IN" dirty="0"/>
              <a:t>Karthik Raj S</a:t>
            </a:r>
          </a:p>
          <a:p>
            <a:pPr>
              <a:lnSpc>
                <a:spcPct val="110000"/>
              </a:lnSpc>
            </a:pPr>
            <a:r>
              <a:rPr lang="en-IN" dirty="0" err="1"/>
              <a:t>Vigneshe</a:t>
            </a:r>
            <a:r>
              <a:rPr lang="en-IN" dirty="0"/>
              <a:t> B</a:t>
            </a:r>
          </a:p>
          <a:p>
            <a:pPr>
              <a:lnSpc>
                <a:spcPct val="110000"/>
              </a:lnSpc>
            </a:pPr>
            <a:r>
              <a:rPr lang="en-IN" dirty="0"/>
              <a:t>Hariharan </a:t>
            </a:r>
            <a:r>
              <a:rPr lang="en-IN" dirty="0" err="1"/>
              <a:t>Dhanapathy</a:t>
            </a:r>
            <a:endParaRPr lang="en-IN" dirty="0"/>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5" name="TextBox 4">
            <a:extLst>
              <a:ext uri="{FF2B5EF4-FFF2-40B4-BE49-F238E27FC236}">
                <a16:creationId xmlns:a16="http://schemas.microsoft.com/office/drawing/2014/main" id="{0CA6035F-4516-3888-A605-C5B99F937490}"/>
              </a:ext>
            </a:extLst>
          </p:cNvPr>
          <p:cNvSpPr txBox="1"/>
          <p:nvPr/>
        </p:nvSpPr>
        <p:spPr>
          <a:xfrm>
            <a:off x="10265413" y="1207865"/>
            <a:ext cx="2432818" cy="707886"/>
          </a:xfrm>
          <a:prstGeom prst="rect">
            <a:avLst/>
          </a:prstGeom>
          <a:noFill/>
        </p:spPr>
        <p:txBody>
          <a:bodyPr wrap="square" rtlCol="0">
            <a:spAutoFit/>
          </a:bodyPr>
          <a:lstStyle/>
          <a:p>
            <a:r>
              <a:rPr lang="en-IN" sz="2000" dirty="0"/>
              <a:t>Presented To:</a:t>
            </a:r>
          </a:p>
          <a:p>
            <a:r>
              <a:rPr lang="en-IN" sz="2000" dirty="0"/>
              <a:t>CAPGEMINI</a:t>
            </a:r>
          </a:p>
        </p:txBody>
      </p:sp>
      <p:sp>
        <p:nvSpPr>
          <p:cNvPr id="6" name="TextBox 5">
            <a:extLst>
              <a:ext uri="{FF2B5EF4-FFF2-40B4-BE49-F238E27FC236}">
                <a16:creationId xmlns:a16="http://schemas.microsoft.com/office/drawing/2014/main" id="{C297C594-109E-94BB-82EC-29D6CCC120DE}"/>
              </a:ext>
            </a:extLst>
          </p:cNvPr>
          <p:cNvSpPr txBox="1"/>
          <p:nvPr/>
        </p:nvSpPr>
        <p:spPr>
          <a:xfrm>
            <a:off x="6580551" y="397275"/>
            <a:ext cx="5529826" cy="646331"/>
          </a:xfrm>
          <a:prstGeom prst="rect">
            <a:avLst/>
          </a:prstGeom>
          <a:noFill/>
        </p:spPr>
        <p:txBody>
          <a:bodyPr wrap="square" rtlCol="0">
            <a:spAutoFit/>
          </a:bodyPr>
          <a:lstStyle/>
          <a:p>
            <a:r>
              <a:rPr lang="en-IN" sz="3600" dirty="0"/>
              <a:t>FSD PROJECT REVIEW</a:t>
            </a:r>
          </a:p>
        </p:txBody>
      </p:sp>
    </p:spTree>
    <p:extLst>
      <p:ext uri="{BB962C8B-B14F-4D97-AF65-F5344CB8AC3E}">
        <p14:creationId xmlns:p14="http://schemas.microsoft.com/office/powerpoint/2010/main" val="119538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Twelve Factors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a:t>Some of the applicable twelve factors that have been taken into consideration include:</a:t>
            </a:r>
          </a:p>
        </p:txBody>
      </p:sp>
    </p:spTree>
    <p:extLst>
      <p:ext uri="{BB962C8B-B14F-4D97-AF65-F5344CB8AC3E}">
        <p14:creationId xmlns:p14="http://schemas.microsoft.com/office/powerpoint/2010/main" val="3016070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6CCA-C596-C512-AE85-4616AC5790D7}"/>
              </a:ext>
            </a:extLst>
          </p:cNvPr>
          <p:cNvSpPr>
            <a:spLocks noGrp="1"/>
          </p:cNvSpPr>
          <p:nvPr>
            <p:ph type="title"/>
          </p:nvPr>
        </p:nvSpPr>
        <p:spPr/>
        <p:txBody>
          <a:bodyPr/>
          <a:lstStyle/>
          <a:p>
            <a:r>
              <a:rPr lang="en-IN" dirty="0"/>
              <a:t>Code Base</a:t>
            </a:r>
          </a:p>
        </p:txBody>
      </p:sp>
      <p:sp>
        <p:nvSpPr>
          <p:cNvPr id="3" name="Content Placeholder 2">
            <a:extLst>
              <a:ext uri="{FF2B5EF4-FFF2-40B4-BE49-F238E27FC236}">
                <a16:creationId xmlns:a16="http://schemas.microsoft.com/office/drawing/2014/main" id="{2DB5B10F-4158-A245-CC02-14B6AD089F06}"/>
              </a:ext>
            </a:extLst>
          </p:cNvPr>
          <p:cNvSpPr>
            <a:spLocks noGrp="1"/>
          </p:cNvSpPr>
          <p:nvPr>
            <p:ph idx="1"/>
          </p:nvPr>
        </p:nvSpPr>
        <p:spPr/>
        <p:txBody>
          <a:bodyPr/>
          <a:lstStyle/>
          <a:p>
            <a:pPr marL="342900" indent="-342900">
              <a:buFont typeface="Arial" panose="020B0604020202020204" pitchFamily="34" charset="0"/>
              <a:buChar char="•"/>
            </a:pPr>
            <a:r>
              <a:rPr lang="en-IN" dirty="0"/>
              <a:t>The entire source code of the services and frontend code have been properly uploaded in </a:t>
            </a:r>
            <a:r>
              <a:rPr lang="en-IN" dirty="0" err="1"/>
              <a:t>github</a:t>
            </a:r>
            <a:r>
              <a:rPr lang="en-IN" dirty="0"/>
              <a:t>.</a:t>
            </a:r>
          </a:p>
          <a:p>
            <a:pPr marL="342900" indent="-342900">
              <a:buFont typeface="Arial" panose="020B0604020202020204" pitchFamily="34" charset="0"/>
              <a:buChar char="•"/>
            </a:pPr>
            <a:r>
              <a:rPr lang="en-IN" dirty="0"/>
              <a:t>Any  modification in the source code is regularly pushed to </a:t>
            </a:r>
            <a:r>
              <a:rPr lang="en-IN" dirty="0" err="1"/>
              <a:t>github</a:t>
            </a:r>
            <a:r>
              <a:rPr lang="en-IN" dirty="0"/>
              <a:t> as different versions.</a:t>
            </a:r>
          </a:p>
          <a:p>
            <a:pPr marL="342900" indent="-342900">
              <a:buFont typeface="Arial" panose="020B0604020202020204" pitchFamily="34" charset="0"/>
              <a:buChar char="•"/>
            </a:pPr>
            <a:r>
              <a:rPr lang="en-IN" dirty="0"/>
              <a:t>A copy of this is available to all the developers.</a:t>
            </a:r>
          </a:p>
          <a:p>
            <a:pPr marL="342900" indent="-342900">
              <a:buFont typeface="Arial" panose="020B0604020202020204" pitchFamily="34" charset="0"/>
              <a:buChar char="•"/>
            </a:pPr>
            <a:endParaRPr lang="en-IN" dirty="0"/>
          </a:p>
        </p:txBody>
      </p:sp>
      <p:pic>
        <p:nvPicPr>
          <p:cNvPr id="1028" name="Picture 4" descr="One codebase maps to many deploys">
            <a:extLst>
              <a:ext uri="{FF2B5EF4-FFF2-40B4-BE49-F238E27FC236}">
                <a16:creationId xmlns:a16="http://schemas.microsoft.com/office/drawing/2014/main" id="{1490D5C5-DFEC-810B-6DC0-DFACFB5BA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482" y="4245396"/>
            <a:ext cx="2450791" cy="204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43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5014-BC9F-C20E-47D8-479885337581}"/>
              </a:ext>
            </a:extLst>
          </p:cNvPr>
          <p:cNvSpPr>
            <a:spLocks noGrp="1"/>
          </p:cNvSpPr>
          <p:nvPr>
            <p:ph type="title"/>
          </p:nvPr>
        </p:nvSpPr>
        <p:spPr/>
        <p:txBody>
          <a:bodyPr/>
          <a:lstStyle/>
          <a:p>
            <a:r>
              <a:rPr lang="en-IN" dirty="0"/>
              <a:t>Port Bindings	</a:t>
            </a:r>
          </a:p>
        </p:txBody>
      </p:sp>
      <p:sp>
        <p:nvSpPr>
          <p:cNvPr id="3" name="Content Placeholder 2">
            <a:extLst>
              <a:ext uri="{FF2B5EF4-FFF2-40B4-BE49-F238E27FC236}">
                <a16:creationId xmlns:a16="http://schemas.microsoft.com/office/drawing/2014/main" id="{A62D118C-597C-87C5-FDF9-456783D03F31}"/>
              </a:ext>
            </a:extLst>
          </p:cNvPr>
          <p:cNvSpPr>
            <a:spLocks noGrp="1"/>
          </p:cNvSpPr>
          <p:nvPr>
            <p:ph idx="1"/>
          </p:nvPr>
        </p:nvSpPr>
        <p:spPr/>
        <p:txBody>
          <a:bodyPr/>
          <a:lstStyle/>
          <a:p>
            <a:pPr marL="342900" indent="-342900">
              <a:buFont typeface="Arial" panose="020B0604020202020204" pitchFamily="34" charset="0"/>
              <a:buChar char="•"/>
            </a:pPr>
            <a:r>
              <a:rPr lang="en-IN" dirty="0"/>
              <a:t>Each of the four microservices are made to run on isolated separate ports.</a:t>
            </a:r>
          </a:p>
          <a:p>
            <a:pPr marL="342900" indent="-342900">
              <a:buFont typeface="Arial" panose="020B0604020202020204" pitchFamily="34" charset="0"/>
              <a:buChar char="•"/>
            </a:pPr>
            <a:r>
              <a:rPr lang="en-IN" dirty="0"/>
              <a:t>These ports make sure the REST API Endpoint do not overlap and each service processes its request only.</a:t>
            </a:r>
          </a:p>
        </p:txBody>
      </p:sp>
    </p:spTree>
    <p:extLst>
      <p:ext uri="{BB962C8B-B14F-4D97-AF65-F5344CB8AC3E}">
        <p14:creationId xmlns:p14="http://schemas.microsoft.com/office/powerpoint/2010/main" val="3080522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3373-1C69-A22A-19EE-543ADED725E7}"/>
              </a:ext>
            </a:extLst>
          </p:cNvPr>
          <p:cNvSpPr>
            <a:spLocks noGrp="1"/>
          </p:cNvSpPr>
          <p:nvPr>
            <p:ph type="title"/>
          </p:nvPr>
        </p:nvSpPr>
        <p:spPr/>
        <p:txBody>
          <a:bodyPr/>
          <a:lstStyle/>
          <a:p>
            <a:r>
              <a:rPr lang="en-IN" dirty="0"/>
              <a:t>Concurrency</a:t>
            </a:r>
          </a:p>
        </p:txBody>
      </p:sp>
      <p:sp>
        <p:nvSpPr>
          <p:cNvPr id="3" name="Content Placeholder 2">
            <a:extLst>
              <a:ext uri="{FF2B5EF4-FFF2-40B4-BE49-F238E27FC236}">
                <a16:creationId xmlns:a16="http://schemas.microsoft.com/office/drawing/2014/main" id="{88296C64-4154-E8BB-9B46-2AFFCE1B5592}"/>
              </a:ext>
            </a:extLst>
          </p:cNvPr>
          <p:cNvSpPr>
            <a:spLocks noGrp="1"/>
          </p:cNvSpPr>
          <p:nvPr>
            <p:ph idx="1"/>
          </p:nvPr>
        </p:nvSpPr>
        <p:spPr/>
        <p:txBody>
          <a:bodyPr>
            <a:normAutofit/>
          </a:bodyPr>
          <a:lstStyle/>
          <a:p>
            <a:pPr marL="342900" indent="-342900">
              <a:buFont typeface="Arial" panose="020B0604020202020204" pitchFamily="34" charset="0"/>
              <a:buChar char="•"/>
            </a:pPr>
            <a:r>
              <a:rPr lang="en-IN" dirty="0" err="1"/>
              <a:t>Concurrencyhas</a:t>
            </a:r>
            <a:r>
              <a:rPr lang="en-IN" dirty="0"/>
              <a:t> been achieved using “</a:t>
            </a:r>
            <a:r>
              <a:rPr lang="en-IN" sz="1800" dirty="0" err="1">
                <a:solidFill>
                  <a:srgbClr val="000000"/>
                </a:solidFill>
                <a:effectLst/>
                <a:latin typeface="Courier New" panose="02070309020205020404" pitchFamily="49" charset="0"/>
              </a:rPr>
              <a:t>LockModeType.</a:t>
            </a:r>
            <a:r>
              <a:rPr lang="en-IN" sz="1800" b="1" i="1" dirty="0" err="1">
                <a:solidFill>
                  <a:srgbClr val="0000C0"/>
                </a:solidFill>
                <a:effectLst/>
                <a:latin typeface="Courier New" panose="02070309020205020404" pitchFamily="49" charset="0"/>
              </a:rPr>
              <a:t>PESSIMISTIC_WRITE</a:t>
            </a:r>
            <a:r>
              <a:rPr lang="en-IN" sz="1800" b="1" i="1" dirty="0">
                <a:solidFill>
                  <a:srgbClr val="000000"/>
                </a:solidFill>
                <a:effectLst/>
                <a:latin typeface="Courier New" panose="02070309020205020404" pitchFamily="49" charset="0"/>
              </a:rPr>
              <a:t>”</a:t>
            </a:r>
            <a:r>
              <a:rPr lang="en-IN" dirty="0"/>
              <a:t>  type of lock to lock the database while the transaction is happening.</a:t>
            </a:r>
          </a:p>
          <a:p>
            <a:pPr marL="342900" indent="-342900">
              <a:buFont typeface="Arial" panose="020B0604020202020204" pitchFamily="34" charset="0"/>
              <a:buChar char="•"/>
            </a:pPr>
            <a:r>
              <a:rPr lang="en-IN" dirty="0"/>
              <a:t>Here we use an instance of </a:t>
            </a:r>
            <a:r>
              <a:rPr lang="en-IN" sz="1800" dirty="0" err="1">
                <a:solidFill>
                  <a:srgbClr val="000000"/>
                </a:solidFill>
                <a:effectLst/>
                <a:latin typeface="Courier New" panose="02070309020205020404" pitchFamily="49" charset="0"/>
              </a:rPr>
              <a:t>ReentrantLock</a:t>
            </a:r>
            <a:r>
              <a:rPr lang="en-IN" sz="1800" dirty="0">
                <a:solidFill>
                  <a:srgbClr val="000000"/>
                </a:solidFill>
                <a:effectLst/>
                <a:latin typeface="Courier New" panose="02070309020205020404" pitchFamily="49" charset="0"/>
              </a:rPr>
              <a:t>()</a:t>
            </a:r>
            <a:r>
              <a:rPr lang="en-IN" sz="1800" dirty="0">
                <a:solidFill>
                  <a:srgbClr val="000000"/>
                </a:solidFill>
                <a:effectLst/>
              </a:rPr>
              <a:t> which returns a Lock object </a:t>
            </a:r>
            <a:r>
              <a:rPr lang="en-IN" sz="1800" dirty="0">
                <a:solidFill>
                  <a:srgbClr val="0000C0"/>
                </a:solidFill>
                <a:effectLst/>
                <a:latin typeface="Courier New" panose="02070309020205020404" pitchFamily="49" charset="0"/>
              </a:rPr>
              <a:t>lock </a:t>
            </a:r>
            <a:r>
              <a:rPr lang="en-IN" sz="2000" dirty="0">
                <a:solidFill>
                  <a:srgbClr val="000000"/>
                </a:solidFill>
                <a:effectLst/>
              </a:rPr>
              <a:t>which </a:t>
            </a:r>
            <a:r>
              <a:rPr lang="en-IN" dirty="0">
                <a:solidFill>
                  <a:srgbClr val="000000"/>
                </a:solidFill>
              </a:rPr>
              <a:t>is used with the </a:t>
            </a:r>
            <a:r>
              <a:rPr lang="en-IN" sz="2000" dirty="0" err="1">
                <a:solidFill>
                  <a:srgbClr val="000000"/>
                </a:solidFill>
                <a:effectLst/>
                <a:latin typeface="Courier New" panose="02070309020205020404" pitchFamily="49" charset="0"/>
              </a:rPr>
              <a:t>tryLock</a:t>
            </a:r>
            <a:r>
              <a:rPr lang="en-IN" sz="2000" dirty="0">
                <a:solidFill>
                  <a:srgbClr val="000000"/>
                </a:solidFill>
                <a:effectLst/>
                <a:latin typeface="Courier New" panose="02070309020205020404" pitchFamily="49" charset="0"/>
              </a:rPr>
              <a:t>()</a:t>
            </a:r>
            <a:r>
              <a:rPr lang="en-IN" dirty="0">
                <a:solidFill>
                  <a:srgbClr val="000000"/>
                </a:solidFill>
              </a:rPr>
              <a:t> method.</a:t>
            </a:r>
            <a:endParaRPr lang="en-IN" dirty="0"/>
          </a:p>
          <a:p>
            <a:pPr marL="342900" indent="-342900">
              <a:buFont typeface="Arial" panose="020B0604020202020204" pitchFamily="34" charset="0"/>
              <a:buChar char="•"/>
            </a:pPr>
            <a:r>
              <a:rPr lang="en-IN" dirty="0"/>
              <a:t>Using </a:t>
            </a:r>
            <a:r>
              <a:rPr lang="en-IN" sz="1800" dirty="0" err="1">
                <a:solidFill>
                  <a:srgbClr val="0000C0"/>
                </a:solidFill>
                <a:effectLst/>
                <a:latin typeface="Courier New" panose="02070309020205020404" pitchFamily="49" charset="0"/>
              </a:rPr>
              <a:t>lock</a:t>
            </a:r>
            <a:r>
              <a:rPr lang="en-IN" sz="1800" dirty="0" err="1">
                <a:solidFill>
                  <a:srgbClr val="000000"/>
                </a:solidFill>
                <a:effectLst/>
                <a:latin typeface="Courier New" panose="02070309020205020404" pitchFamily="49" charset="0"/>
              </a:rPr>
              <a:t>.tryLock</a:t>
            </a:r>
            <a:r>
              <a:rPr lang="en-IN" sz="1800" dirty="0">
                <a:solidFill>
                  <a:srgbClr val="000000"/>
                </a:solidFill>
                <a:effectLst/>
                <a:latin typeface="Courier New" panose="02070309020205020404" pitchFamily="49" charset="0"/>
              </a:rPr>
              <a:t>()</a:t>
            </a:r>
            <a:r>
              <a:rPr lang="en-IN" dirty="0"/>
              <a:t> function we make sure that if there are multiple threads executing concurrently ,and one thread has already acquired the lock the remaining thread requests return an Internal Server Error exception.</a:t>
            </a:r>
          </a:p>
        </p:txBody>
      </p:sp>
    </p:spTree>
    <p:extLst>
      <p:ext uri="{BB962C8B-B14F-4D97-AF65-F5344CB8AC3E}">
        <p14:creationId xmlns:p14="http://schemas.microsoft.com/office/powerpoint/2010/main" val="342413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887D-19C5-09AA-DF82-1F39A596A46E}"/>
              </a:ext>
            </a:extLst>
          </p:cNvPr>
          <p:cNvSpPr>
            <a:spLocks noGrp="1"/>
          </p:cNvSpPr>
          <p:nvPr>
            <p:ph type="title"/>
          </p:nvPr>
        </p:nvSpPr>
        <p:spPr/>
        <p:txBody>
          <a:bodyPr>
            <a:normAutofit fontScale="90000"/>
          </a:bodyPr>
          <a:lstStyle/>
          <a:p>
            <a:r>
              <a:rPr lang="en-IN" dirty="0"/>
              <a:t>Concurrent Booking Code Segment(Service)</a:t>
            </a:r>
          </a:p>
        </p:txBody>
      </p:sp>
      <p:pic>
        <p:nvPicPr>
          <p:cNvPr id="17" name="Content Placeholder 16">
            <a:extLst>
              <a:ext uri="{FF2B5EF4-FFF2-40B4-BE49-F238E27FC236}">
                <a16:creationId xmlns:a16="http://schemas.microsoft.com/office/drawing/2014/main" id="{F32BFD64-3749-A0F6-1DA2-05CDD2E253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310063"/>
            <a:ext cx="12192000" cy="4547937"/>
          </a:xfrm>
        </p:spPr>
      </p:pic>
    </p:spTree>
    <p:extLst>
      <p:ext uri="{BB962C8B-B14F-4D97-AF65-F5344CB8AC3E}">
        <p14:creationId xmlns:p14="http://schemas.microsoft.com/office/powerpoint/2010/main" val="398676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5074-9839-EC9D-BBC8-87C311451E57}"/>
              </a:ext>
            </a:extLst>
          </p:cNvPr>
          <p:cNvSpPr>
            <a:spLocks noGrp="1"/>
          </p:cNvSpPr>
          <p:nvPr>
            <p:ph type="title"/>
          </p:nvPr>
        </p:nvSpPr>
        <p:spPr/>
        <p:txBody>
          <a:bodyPr>
            <a:normAutofit fontScale="90000"/>
          </a:bodyPr>
          <a:lstStyle/>
          <a:p>
            <a:r>
              <a:rPr lang="en-IN" dirty="0"/>
              <a:t>Concurrent Booking Code Segment(Controller)</a:t>
            </a:r>
          </a:p>
        </p:txBody>
      </p:sp>
      <p:pic>
        <p:nvPicPr>
          <p:cNvPr id="5" name="Content Placeholder 4">
            <a:extLst>
              <a:ext uri="{FF2B5EF4-FFF2-40B4-BE49-F238E27FC236}">
                <a16:creationId xmlns:a16="http://schemas.microsoft.com/office/drawing/2014/main" id="{F15CAB16-182C-8881-65A2-104550D35C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0062"/>
            <a:ext cx="12192000" cy="4547937"/>
          </a:xfrm>
        </p:spPr>
      </p:pic>
    </p:spTree>
    <p:extLst>
      <p:ext uri="{BB962C8B-B14F-4D97-AF65-F5344CB8AC3E}">
        <p14:creationId xmlns:p14="http://schemas.microsoft.com/office/powerpoint/2010/main" val="3469678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5D4A-83F7-0025-E5AD-F0BBF649C050}"/>
              </a:ext>
            </a:extLst>
          </p:cNvPr>
          <p:cNvSpPr>
            <a:spLocks noGrp="1"/>
          </p:cNvSpPr>
          <p:nvPr>
            <p:ph type="title"/>
          </p:nvPr>
        </p:nvSpPr>
        <p:spPr/>
        <p:txBody>
          <a:bodyPr/>
          <a:lstStyle/>
          <a:p>
            <a:r>
              <a:rPr lang="en-IN" dirty="0"/>
              <a:t>Disposability</a:t>
            </a:r>
          </a:p>
        </p:txBody>
      </p:sp>
      <p:sp>
        <p:nvSpPr>
          <p:cNvPr id="3" name="Content Placeholder 2">
            <a:extLst>
              <a:ext uri="{FF2B5EF4-FFF2-40B4-BE49-F238E27FC236}">
                <a16:creationId xmlns:a16="http://schemas.microsoft.com/office/drawing/2014/main" id="{CD67946C-8352-DB1B-4D8A-B16C4E1E8E50}"/>
              </a:ext>
            </a:extLst>
          </p:cNvPr>
          <p:cNvSpPr>
            <a:spLocks noGrp="1"/>
          </p:cNvSpPr>
          <p:nvPr>
            <p:ph idx="1"/>
          </p:nvPr>
        </p:nvSpPr>
        <p:spPr/>
        <p:txBody>
          <a:bodyPr/>
          <a:lstStyle/>
          <a:p>
            <a:pPr marL="342900" indent="-342900">
              <a:buFont typeface="Arial" panose="020B0604020202020204" pitchFamily="34" charset="0"/>
              <a:buChar char="•"/>
            </a:pPr>
            <a:r>
              <a:rPr lang="en-IN" dirty="0"/>
              <a:t>Each microservice can be individually </a:t>
            </a:r>
            <a:r>
              <a:rPr lang="en-IN" dirty="0" err="1"/>
              <a:t>stopped,built,modified,tested</a:t>
            </a:r>
            <a:r>
              <a:rPr lang="en-IN" dirty="0"/>
              <a:t> and can be re-run when needed.</a:t>
            </a:r>
          </a:p>
          <a:p>
            <a:pPr marL="342900" indent="-342900">
              <a:buFont typeface="Arial" panose="020B0604020202020204" pitchFamily="34" charset="0"/>
              <a:buChar char="•"/>
            </a:pPr>
            <a:r>
              <a:rPr lang="en-IN" dirty="0"/>
              <a:t>These microservices can be swapped in for another microservice which might need to do a different job, with ease.</a:t>
            </a:r>
          </a:p>
          <a:p>
            <a:endParaRPr lang="en-IN" dirty="0"/>
          </a:p>
        </p:txBody>
      </p:sp>
    </p:spTree>
    <p:extLst>
      <p:ext uri="{BB962C8B-B14F-4D97-AF65-F5344CB8AC3E}">
        <p14:creationId xmlns:p14="http://schemas.microsoft.com/office/powerpoint/2010/main" val="2187392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Challenges Faced</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Tree>
    <p:extLst>
      <p:ext uri="{BB962C8B-B14F-4D97-AF65-F5344CB8AC3E}">
        <p14:creationId xmlns:p14="http://schemas.microsoft.com/office/powerpoint/2010/main" val="2796741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7533-EDD6-CC66-34A3-5F331DF3565A}"/>
              </a:ext>
            </a:extLst>
          </p:cNvPr>
          <p:cNvSpPr>
            <a:spLocks noGrp="1"/>
          </p:cNvSpPr>
          <p:nvPr>
            <p:ph type="title"/>
          </p:nvPr>
        </p:nvSpPr>
        <p:spPr/>
        <p:txBody>
          <a:bodyPr/>
          <a:lstStyle/>
          <a:p>
            <a:r>
              <a:rPr lang="en-IN" dirty="0"/>
              <a:t>Some challenges faced</a:t>
            </a:r>
          </a:p>
        </p:txBody>
      </p:sp>
      <p:sp>
        <p:nvSpPr>
          <p:cNvPr id="3" name="Content Placeholder 2">
            <a:extLst>
              <a:ext uri="{FF2B5EF4-FFF2-40B4-BE49-F238E27FC236}">
                <a16:creationId xmlns:a16="http://schemas.microsoft.com/office/drawing/2014/main" id="{231399FD-876C-73D1-AD24-8E3C2B0B4863}"/>
              </a:ext>
            </a:extLst>
          </p:cNvPr>
          <p:cNvSpPr>
            <a:spLocks noGrp="1"/>
          </p:cNvSpPr>
          <p:nvPr>
            <p:ph idx="1"/>
          </p:nvPr>
        </p:nvSpPr>
        <p:spPr/>
        <p:txBody>
          <a:bodyPr>
            <a:normAutofit fontScale="85000" lnSpcReduction="10000"/>
          </a:bodyPr>
          <a:lstStyle/>
          <a:p>
            <a:pPr marL="342900" indent="-342900">
              <a:buFont typeface="Arial" panose="020B0604020202020204" pitchFamily="34" charset="0"/>
              <a:buChar char="•"/>
            </a:pPr>
            <a:r>
              <a:rPr lang="en-IN" sz="2400" b="1" u="sng" dirty="0"/>
              <a:t>Implementing Concurrency:</a:t>
            </a:r>
          </a:p>
          <a:p>
            <a:r>
              <a:rPr lang="en-IN" sz="2400" dirty="0"/>
              <a:t>      We tried using </a:t>
            </a:r>
            <a:r>
              <a:rPr lang="en-IN" sz="2400" i="1" dirty="0"/>
              <a:t>synchronise() </a:t>
            </a:r>
            <a:r>
              <a:rPr lang="en-IN" sz="2400" dirty="0"/>
              <a:t>method for locking the resource but when tested with more than one threads/requests ,one thread locks the resource whereas the other threads do not return an exception but instead waits in order for the thread to gain access to the database. </a:t>
            </a:r>
          </a:p>
          <a:p>
            <a:r>
              <a:rPr lang="en-IN" sz="2400" dirty="0"/>
              <a:t>This was not desired because if multiple users simultaneously presses the submit button for booking a movie at the same time with the same seat selection, only one should be given access to modify the database and not the other as by the time the second user also tries to modify the database the data would have been changed already.</a:t>
            </a:r>
          </a:p>
          <a:p>
            <a:endParaRPr lang="en-IN" sz="2400" dirty="0"/>
          </a:p>
          <a:p>
            <a:endParaRPr lang="en-IN" sz="2400" dirty="0"/>
          </a:p>
          <a:p>
            <a:endParaRPr lang="en-IN" dirty="0"/>
          </a:p>
        </p:txBody>
      </p:sp>
    </p:spTree>
    <p:extLst>
      <p:ext uri="{BB962C8B-B14F-4D97-AF65-F5344CB8AC3E}">
        <p14:creationId xmlns:p14="http://schemas.microsoft.com/office/powerpoint/2010/main" val="341959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33AA1-EBB7-38BB-133E-4E0C815D85C0}"/>
              </a:ext>
            </a:extLst>
          </p:cNvPr>
          <p:cNvSpPr>
            <a:spLocks noGrp="1"/>
          </p:cNvSpPr>
          <p:nvPr>
            <p:ph type="title"/>
          </p:nvPr>
        </p:nvSpPr>
        <p:spPr/>
        <p:txBody>
          <a:bodyPr/>
          <a:lstStyle/>
          <a:p>
            <a:r>
              <a:rPr lang="en-IN" dirty="0"/>
              <a:t>Some challenges faced(contd..)</a:t>
            </a:r>
          </a:p>
        </p:txBody>
      </p:sp>
      <p:sp>
        <p:nvSpPr>
          <p:cNvPr id="3" name="Content Placeholder 2">
            <a:extLst>
              <a:ext uri="{FF2B5EF4-FFF2-40B4-BE49-F238E27FC236}">
                <a16:creationId xmlns:a16="http://schemas.microsoft.com/office/drawing/2014/main" id="{610316D7-272D-9A73-BFC0-D6E54A33AFD1}"/>
              </a:ext>
            </a:extLst>
          </p:cNvPr>
          <p:cNvSpPr>
            <a:spLocks noGrp="1"/>
          </p:cNvSpPr>
          <p:nvPr>
            <p:ph idx="1"/>
          </p:nvPr>
        </p:nvSpPr>
        <p:spPr/>
        <p:txBody>
          <a:bodyPr>
            <a:normAutofit fontScale="85000" lnSpcReduction="20000"/>
          </a:bodyPr>
          <a:lstStyle/>
          <a:p>
            <a:r>
              <a:rPr lang="en-IN" sz="2100" dirty="0"/>
              <a:t>Hence we turned to the concept of </a:t>
            </a:r>
            <a:r>
              <a:rPr lang="en-IN" sz="2100" i="1" dirty="0" err="1"/>
              <a:t>ReentrantLock</a:t>
            </a:r>
            <a:r>
              <a:rPr lang="en-IN" sz="2100" i="1" dirty="0"/>
              <a:t>() </a:t>
            </a:r>
            <a:r>
              <a:rPr lang="en-IN" sz="2100" dirty="0"/>
              <a:t>as they offered a built in method called </a:t>
            </a:r>
            <a:r>
              <a:rPr lang="en-IN" sz="2100" i="1" dirty="0" err="1"/>
              <a:t>tryLock</a:t>
            </a:r>
            <a:r>
              <a:rPr lang="en-IN" sz="2100" i="1" dirty="0"/>
              <a:t>() </a:t>
            </a:r>
            <a:r>
              <a:rPr lang="en-IN" sz="2100" dirty="0"/>
              <a:t>which can be used to store a Boolean value true if a thread is consuming a resource and if false throws out an Internal Server Error exception.</a:t>
            </a:r>
          </a:p>
          <a:p>
            <a:pPr marL="342900" indent="-342900">
              <a:buFont typeface="Arial" panose="020B0604020202020204" pitchFamily="34" charset="0"/>
              <a:buChar char="•"/>
            </a:pPr>
            <a:r>
              <a:rPr lang="en-IN" sz="2100" b="1" u="sng" dirty="0"/>
              <a:t>Age Verification:</a:t>
            </a:r>
          </a:p>
          <a:p>
            <a:r>
              <a:rPr lang="en-IN" sz="2100" dirty="0"/>
              <a:t>      We thought of implementing a system where age verification could be granted by designated people accepting the proof submitted by users but that would be tedious </a:t>
            </a:r>
            <a:r>
              <a:rPr lang="en-IN" sz="2100" dirty="0" err="1"/>
              <a:t>task,just</a:t>
            </a:r>
            <a:r>
              <a:rPr lang="en-IN" sz="2100" dirty="0"/>
              <a:t> making users enter their age in a input box and verifying also would not suffice as anyone could enter any age and get through booking.</a:t>
            </a:r>
          </a:p>
          <a:p>
            <a:r>
              <a:rPr lang="en-IN" sz="2100" dirty="0"/>
              <a:t>Then we thought of a OCR(Optical Character Recognition) idea which can be implemented through an online API which can be modified to extract the user’s Date Of Birth and doesn’t store any data in its online </a:t>
            </a:r>
            <a:r>
              <a:rPr lang="en-IN" sz="2100" dirty="0" err="1"/>
              <a:t>server.So</a:t>
            </a:r>
            <a:r>
              <a:rPr lang="en-IN" sz="2100" dirty="0"/>
              <a:t> we chose this idea over any other implementation of age verification.</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356194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2451-2D85-C6BA-20BC-90672CED8D0B}"/>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E7B4B2A-4C92-6BAB-FE2F-4596997F972B}"/>
              </a:ext>
            </a:extLst>
          </p:cNvPr>
          <p:cNvSpPr>
            <a:spLocks noGrp="1"/>
          </p:cNvSpPr>
          <p:nvPr>
            <p:ph idx="1"/>
          </p:nvPr>
        </p:nvSpPr>
        <p:spPr/>
        <p:txBody>
          <a:bodyPr>
            <a:normAutofit/>
          </a:bodyPr>
          <a:lstStyle/>
          <a:p>
            <a:endParaRPr lang="en-US" dirty="0"/>
          </a:p>
          <a:p>
            <a:pPr marL="342900" indent="-342900">
              <a:buFont typeface="Arial" panose="020B0604020202020204" pitchFamily="34" charset="0"/>
              <a:buChar char="•"/>
            </a:pPr>
            <a:r>
              <a:rPr lang="en-US" dirty="0"/>
              <a:t>The traditional way of going to cinemas can be difficult for customers as customers need to know the availability of seats, show timings, and movie options, especially when there are multiple cinemas in a location.</a:t>
            </a:r>
          </a:p>
          <a:p>
            <a:endParaRPr lang="en-US" dirty="0"/>
          </a:p>
          <a:p>
            <a:pPr marL="342900" indent="-342900">
              <a:buFont typeface="Arial" panose="020B0604020202020204" pitchFamily="34" charset="0"/>
              <a:buChar char="•"/>
            </a:pPr>
            <a:r>
              <a:rPr lang="en-US" dirty="0"/>
              <a:t>The present solution for a online booking system might not be sufficient as there needs to be certain more implementations like having age restrictions to watch an A rated movie, and loyalty programs.</a:t>
            </a:r>
          </a:p>
          <a:p>
            <a:endParaRPr lang="en-US" dirty="0"/>
          </a:p>
        </p:txBody>
      </p:sp>
    </p:spTree>
    <p:extLst>
      <p:ext uri="{BB962C8B-B14F-4D97-AF65-F5344CB8AC3E}">
        <p14:creationId xmlns:p14="http://schemas.microsoft.com/office/powerpoint/2010/main" val="109168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7EBF-D1A6-4999-2ECF-DAAB0B742CD1}"/>
              </a:ext>
            </a:extLst>
          </p:cNvPr>
          <p:cNvSpPr>
            <a:spLocks noGrp="1"/>
          </p:cNvSpPr>
          <p:nvPr>
            <p:ph type="title"/>
          </p:nvPr>
        </p:nvSpPr>
        <p:spPr/>
        <p:txBody>
          <a:bodyPr/>
          <a:lstStyle/>
          <a:p>
            <a:r>
              <a:rPr lang="en-IN" dirty="0"/>
              <a:t>Some challenges faced(contd..)</a:t>
            </a:r>
          </a:p>
        </p:txBody>
      </p:sp>
      <p:sp>
        <p:nvSpPr>
          <p:cNvPr id="3" name="Content Placeholder 2">
            <a:extLst>
              <a:ext uri="{FF2B5EF4-FFF2-40B4-BE49-F238E27FC236}">
                <a16:creationId xmlns:a16="http://schemas.microsoft.com/office/drawing/2014/main" id="{AEEE2339-9F62-D066-F846-522B056A58D3}"/>
              </a:ext>
            </a:extLst>
          </p:cNvPr>
          <p:cNvSpPr>
            <a:spLocks noGrp="1"/>
          </p:cNvSpPr>
          <p:nvPr>
            <p:ph idx="1"/>
          </p:nvPr>
        </p:nvSpPr>
        <p:spPr/>
        <p:txBody>
          <a:bodyPr/>
          <a:lstStyle/>
          <a:p>
            <a:pPr marL="342900" indent="-342900">
              <a:buFont typeface="Arial" panose="020B0604020202020204" pitchFamily="34" charset="0"/>
              <a:buChar char="•"/>
            </a:pPr>
            <a:r>
              <a:rPr lang="en-IN" sz="1800" b="1" u="sng" dirty="0"/>
              <a:t>Asynchronous nature of </a:t>
            </a:r>
            <a:r>
              <a:rPr lang="en-IN" sz="1800" b="1" u="sng" dirty="0" err="1"/>
              <a:t>useEffect</a:t>
            </a:r>
            <a:r>
              <a:rPr lang="en-IN" sz="1800" b="1" u="sng" dirty="0"/>
              <a:t>():</a:t>
            </a:r>
          </a:p>
          <a:p>
            <a:endParaRPr lang="en-IN" dirty="0"/>
          </a:p>
          <a:p>
            <a:endParaRPr lang="en-IN" dirty="0"/>
          </a:p>
        </p:txBody>
      </p:sp>
      <p:pic>
        <p:nvPicPr>
          <p:cNvPr id="5" name="Picture 4">
            <a:extLst>
              <a:ext uri="{FF2B5EF4-FFF2-40B4-BE49-F238E27FC236}">
                <a16:creationId xmlns:a16="http://schemas.microsoft.com/office/drawing/2014/main" id="{515BB532-9BAB-4817-1250-EE48F5A3CEF0}"/>
              </a:ext>
            </a:extLst>
          </p:cNvPr>
          <p:cNvPicPr>
            <a:picLocks noChangeAspect="1"/>
          </p:cNvPicPr>
          <p:nvPr/>
        </p:nvPicPr>
        <p:blipFill>
          <a:blip r:embed="rId2"/>
          <a:stretch>
            <a:fillRect/>
          </a:stretch>
        </p:blipFill>
        <p:spPr>
          <a:xfrm>
            <a:off x="838200" y="3770854"/>
            <a:ext cx="3975304" cy="1371670"/>
          </a:xfrm>
          <a:prstGeom prst="rect">
            <a:avLst/>
          </a:prstGeom>
        </p:spPr>
      </p:pic>
      <p:pic>
        <p:nvPicPr>
          <p:cNvPr id="7" name="Picture 6">
            <a:extLst>
              <a:ext uri="{FF2B5EF4-FFF2-40B4-BE49-F238E27FC236}">
                <a16:creationId xmlns:a16="http://schemas.microsoft.com/office/drawing/2014/main" id="{28527D53-55BA-153C-4D8A-E636CE68AD42}"/>
              </a:ext>
            </a:extLst>
          </p:cNvPr>
          <p:cNvPicPr>
            <a:picLocks noChangeAspect="1"/>
          </p:cNvPicPr>
          <p:nvPr/>
        </p:nvPicPr>
        <p:blipFill>
          <a:blip r:embed="rId3"/>
          <a:stretch>
            <a:fillRect/>
          </a:stretch>
        </p:blipFill>
        <p:spPr>
          <a:xfrm>
            <a:off x="6913761" y="2946708"/>
            <a:ext cx="3573518" cy="3019961"/>
          </a:xfrm>
          <a:prstGeom prst="rect">
            <a:avLst/>
          </a:prstGeom>
        </p:spPr>
      </p:pic>
      <p:pic>
        <p:nvPicPr>
          <p:cNvPr id="1026" name="Picture 2" descr="Black Arrow Icon On White Background Flat Style Arrow Icon ...">
            <a:extLst>
              <a:ext uri="{FF2B5EF4-FFF2-40B4-BE49-F238E27FC236}">
                <a16:creationId xmlns:a16="http://schemas.microsoft.com/office/drawing/2014/main" id="{9B9FF0F1-33DF-2F4D-F0CA-93DD77DC0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40" y="3770854"/>
            <a:ext cx="1330671" cy="10806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237F3A-11BC-26FE-BF08-716FBED1228B}"/>
              </a:ext>
            </a:extLst>
          </p:cNvPr>
          <p:cNvSpPr txBox="1"/>
          <p:nvPr/>
        </p:nvSpPr>
        <p:spPr>
          <a:xfrm>
            <a:off x="4969473" y="4773192"/>
            <a:ext cx="1899405" cy="369332"/>
          </a:xfrm>
          <a:prstGeom prst="rect">
            <a:avLst/>
          </a:prstGeom>
          <a:noFill/>
        </p:spPr>
        <p:txBody>
          <a:bodyPr wrap="square" rtlCol="0">
            <a:spAutoFit/>
          </a:bodyPr>
          <a:lstStyle/>
          <a:p>
            <a:r>
              <a:rPr lang="en-IN" dirty="0"/>
              <a:t>Transformed to</a:t>
            </a:r>
          </a:p>
        </p:txBody>
      </p:sp>
    </p:spTree>
    <p:extLst>
      <p:ext uri="{BB962C8B-B14F-4D97-AF65-F5344CB8AC3E}">
        <p14:creationId xmlns:p14="http://schemas.microsoft.com/office/powerpoint/2010/main" val="95342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Test Cases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a:t>User-service</a:t>
            </a:r>
          </a:p>
          <a:p>
            <a:r>
              <a:rPr lang="en-IN" dirty="0"/>
              <a:t>Movie-service</a:t>
            </a:r>
          </a:p>
          <a:p>
            <a:r>
              <a:rPr lang="en-IN" dirty="0"/>
              <a:t>Theatre-service</a:t>
            </a:r>
          </a:p>
          <a:p>
            <a:r>
              <a:rPr lang="en-IN" dirty="0"/>
              <a:t>Loyalty-service</a:t>
            </a:r>
          </a:p>
          <a:p>
            <a:endParaRPr lang="en-IN" dirty="0"/>
          </a:p>
        </p:txBody>
      </p:sp>
    </p:spTree>
    <p:extLst>
      <p:ext uri="{BB962C8B-B14F-4D97-AF65-F5344CB8AC3E}">
        <p14:creationId xmlns:p14="http://schemas.microsoft.com/office/powerpoint/2010/main" val="429229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D138-1AE9-D49F-1D07-14BBFFB6A742}"/>
              </a:ext>
            </a:extLst>
          </p:cNvPr>
          <p:cNvSpPr>
            <a:spLocks noGrp="1"/>
          </p:cNvSpPr>
          <p:nvPr>
            <p:ph type="title"/>
          </p:nvPr>
        </p:nvSpPr>
        <p:spPr/>
        <p:txBody>
          <a:bodyPr/>
          <a:lstStyle/>
          <a:p>
            <a:r>
              <a:rPr lang="en-US" dirty="0"/>
              <a:t>User-service controller test</a:t>
            </a:r>
            <a:endParaRPr lang="en-IN" dirty="0"/>
          </a:p>
        </p:txBody>
      </p:sp>
      <p:pic>
        <p:nvPicPr>
          <p:cNvPr id="5" name="Content Placeholder 4">
            <a:extLst>
              <a:ext uri="{FF2B5EF4-FFF2-40B4-BE49-F238E27FC236}">
                <a16:creationId xmlns:a16="http://schemas.microsoft.com/office/drawing/2014/main" id="{F0159FB6-63C9-4E0D-B827-E693EAC8F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52675"/>
            <a:ext cx="12087225" cy="4458544"/>
          </a:xfrm>
        </p:spPr>
      </p:pic>
    </p:spTree>
    <p:extLst>
      <p:ext uri="{BB962C8B-B14F-4D97-AF65-F5344CB8AC3E}">
        <p14:creationId xmlns:p14="http://schemas.microsoft.com/office/powerpoint/2010/main" val="238013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DE2E-F10E-0708-601D-9009B8792B99}"/>
              </a:ext>
            </a:extLst>
          </p:cNvPr>
          <p:cNvSpPr>
            <a:spLocks noGrp="1"/>
          </p:cNvSpPr>
          <p:nvPr>
            <p:ph type="title"/>
          </p:nvPr>
        </p:nvSpPr>
        <p:spPr/>
        <p:txBody>
          <a:bodyPr>
            <a:normAutofit fontScale="90000"/>
          </a:bodyPr>
          <a:lstStyle/>
          <a:p>
            <a:r>
              <a:rPr lang="en-US" dirty="0"/>
              <a:t>User-service service test</a:t>
            </a:r>
            <a:br>
              <a:rPr lang="en-US" dirty="0"/>
            </a:br>
            <a:endParaRPr lang="en-IN" dirty="0"/>
          </a:p>
        </p:txBody>
      </p:sp>
      <p:pic>
        <p:nvPicPr>
          <p:cNvPr id="5" name="Content Placeholder 4">
            <a:extLst>
              <a:ext uri="{FF2B5EF4-FFF2-40B4-BE49-F238E27FC236}">
                <a16:creationId xmlns:a16="http://schemas.microsoft.com/office/drawing/2014/main" id="{B8FE4153-670F-A5DE-0EDD-03BA4C6721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6"/>
            <a:ext cx="12192000" cy="4562474"/>
          </a:xfrm>
        </p:spPr>
      </p:pic>
    </p:spTree>
    <p:extLst>
      <p:ext uri="{BB962C8B-B14F-4D97-AF65-F5344CB8AC3E}">
        <p14:creationId xmlns:p14="http://schemas.microsoft.com/office/powerpoint/2010/main" val="419036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1804-ED16-97EF-EF55-53AF11A31170}"/>
              </a:ext>
            </a:extLst>
          </p:cNvPr>
          <p:cNvSpPr>
            <a:spLocks noGrp="1"/>
          </p:cNvSpPr>
          <p:nvPr>
            <p:ph type="title"/>
          </p:nvPr>
        </p:nvSpPr>
        <p:spPr/>
        <p:txBody>
          <a:bodyPr/>
          <a:lstStyle/>
          <a:p>
            <a:r>
              <a:rPr lang="en-US" dirty="0"/>
              <a:t>User-service code coverage</a:t>
            </a:r>
            <a:endParaRPr lang="en-IN" dirty="0"/>
          </a:p>
        </p:txBody>
      </p:sp>
      <p:pic>
        <p:nvPicPr>
          <p:cNvPr id="5" name="Content Placeholder 4">
            <a:extLst>
              <a:ext uri="{FF2B5EF4-FFF2-40B4-BE49-F238E27FC236}">
                <a16:creationId xmlns:a16="http://schemas.microsoft.com/office/drawing/2014/main" id="{9EDA0194-BBC9-26D6-1CC8-843D7C3B7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6"/>
            <a:ext cx="12192000" cy="4543424"/>
          </a:xfrm>
        </p:spPr>
      </p:pic>
    </p:spTree>
    <p:extLst>
      <p:ext uri="{BB962C8B-B14F-4D97-AF65-F5344CB8AC3E}">
        <p14:creationId xmlns:p14="http://schemas.microsoft.com/office/powerpoint/2010/main" val="293043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68CD-880A-6198-E4DC-FA58860A2051}"/>
              </a:ext>
            </a:extLst>
          </p:cNvPr>
          <p:cNvSpPr>
            <a:spLocks noGrp="1"/>
          </p:cNvSpPr>
          <p:nvPr>
            <p:ph type="title"/>
          </p:nvPr>
        </p:nvSpPr>
        <p:spPr/>
        <p:txBody>
          <a:bodyPr/>
          <a:lstStyle/>
          <a:p>
            <a:r>
              <a:rPr lang="en-US" dirty="0"/>
              <a:t>Movie-service controller test</a:t>
            </a:r>
            <a:endParaRPr lang="en-IN" dirty="0"/>
          </a:p>
        </p:txBody>
      </p:sp>
      <p:pic>
        <p:nvPicPr>
          <p:cNvPr id="5" name="Content Placeholder 4">
            <a:extLst>
              <a:ext uri="{FF2B5EF4-FFF2-40B4-BE49-F238E27FC236}">
                <a16:creationId xmlns:a16="http://schemas.microsoft.com/office/drawing/2014/main" id="{DA910150-7B0F-DE86-CE73-DDA5261EB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4"/>
            <a:ext cx="12192000" cy="4562475"/>
          </a:xfrm>
        </p:spPr>
      </p:pic>
    </p:spTree>
    <p:extLst>
      <p:ext uri="{BB962C8B-B14F-4D97-AF65-F5344CB8AC3E}">
        <p14:creationId xmlns:p14="http://schemas.microsoft.com/office/powerpoint/2010/main" val="465141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FA7-EBA6-AD27-29F0-7C4815AC93EE}"/>
              </a:ext>
            </a:extLst>
          </p:cNvPr>
          <p:cNvSpPr>
            <a:spLocks noGrp="1"/>
          </p:cNvSpPr>
          <p:nvPr>
            <p:ph type="title"/>
          </p:nvPr>
        </p:nvSpPr>
        <p:spPr/>
        <p:txBody>
          <a:bodyPr/>
          <a:lstStyle/>
          <a:p>
            <a:r>
              <a:rPr lang="en-US" dirty="0"/>
              <a:t>Movie-service service test</a:t>
            </a:r>
            <a:endParaRPr lang="en-IN" dirty="0"/>
          </a:p>
        </p:txBody>
      </p:sp>
      <p:pic>
        <p:nvPicPr>
          <p:cNvPr id="5" name="Content Placeholder 4">
            <a:extLst>
              <a:ext uri="{FF2B5EF4-FFF2-40B4-BE49-F238E27FC236}">
                <a16:creationId xmlns:a16="http://schemas.microsoft.com/office/drawing/2014/main" id="{DFA7E765-158D-F3E6-18C1-80DA5FA9B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1176677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7B2E-DB6D-277E-F51F-527C854DA48B}"/>
              </a:ext>
            </a:extLst>
          </p:cNvPr>
          <p:cNvSpPr>
            <a:spLocks noGrp="1"/>
          </p:cNvSpPr>
          <p:nvPr>
            <p:ph type="title"/>
          </p:nvPr>
        </p:nvSpPr>
        <p:spPr/>
        <p:txBody>
          <a:bodyPr/>
          <a:lstStyle/>
          <a:p>
            <a:r>
              <a:rPr lang="en-US" dirty="0"/>
              <a:t>Movie-service code coverage</a:t>
            </a:r>
            <a:endParaRPr lang="en-IN" dirty="0"/>
          </a:p>
        </p:txBody>
      </p:sp>
      <p:pic>
        <p:nvPicPr>
          <p:cNvPr id="5" name="Content Placeholder 4">
            <a:extLst>
              <a:ext uri="{FF2B5EF4-FFF2-40B4-BE49-F238E27FC236}">
                <a16:creationId xmlns:a16="http://schemas.microsoft.com/office/drawing/2014/main" id="{A7B85CCF-98D8-5E10-2412-EE1D33919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05049"/>
            <a:ext cx="12192000" cy="4552951"/>
          </a:xfrm>
        </p:spPr>
      </p:pic>
    </p:spTree>
    <p:extLst>
      <p:ext uri="{BB962C8B-B14F-4D97-AF65-F5344CB8AC3E}">
        <p14:creationId xmlns:p14="http://schemas.microsoft.com/office/powerpoint/2010/main" val="92079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D30F-3AD5-6735-0312-21C51CAD21DB}"/>
              </a:ext>
            </a:extLst>
          </p:cNvPr>
          <p:cNvSpPr>
            <a:spLocks noGrp="1"/>
          </p:cNvSpPr>
          <p:nvPr>
            <p:ph type="title"/>
          </p:nvPr>
        </p:nvSpPr>
        <p:spPr/>
        <p:txBody>
          <a:bodyPr/>
          <a:lstStyle/>
          <a:p>
            <a:r>
              <a:rPr lang="en-US" dirty="0"/>
              <a:t>Theatre-service controller test</a:t>
            </a:r>
            <a:endParaRPr lang="en-IN" dirty="0"/>
          </a:p>
        </p:txBody>
      </p:sp>
      <p:pic>
        <p:nvPicPr>
          <p:cNvPr id="5" name="Content Placeholder 4">
            <a:extLst>
              <a:ext uri="{FF2B5EF4-FFF2-40B4-BE49-F238E27FC236}">
                <a16:creationId xmlns:a16="http://schemas.microsoft.com/office/drawing/2014/main" id="{2FECA346-A85B-7A3E-A5C2-E8AA92AA8B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4"/>
            <a:ext cx="12192000" cy="4524375"/>
          </a:xfrm>
        </p:spPr>
      </p:pic>
    </p:spTree>
    <p:extLst>
      <p:ext uri="{BB962C8B-B14F-4D97-AF65-F5344CB8AC3E}">
        <p14:creationId xmlns:p14="http://schemas.microsoft.com/office/powerpoint/2010/main" val="296833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E74D-7CC8-DAA3-04A2-C425E8E6C034}"/>
              </a:ext>
            </a:extLst>
          </p:cNvPr>
          <p:cNvSpPr>
            <a:spLocks noGrp="1"/>
          </p:cNvSpPr>
          <p:nvPr>
            <p:ph type="title"/>
          </p:nvPr>
        </p:nvSpPr>
        <p:spPr/>
        <p:txBody>
          <a:bodyPr/>
          <a:lstStyle/>
          <a:p>
            <a:r>
              <a:rPr lang="en-US" dirty="0"/>
              <a:t>Theatre-service service test</a:t>
            </a:r>
            <a:endParaRPr lang="en-IN" dirty="0"/>
          </a:p>
        </p:txBody>
      </p:sp>
      <p:pic>
        <p:nvPicPr>
          <p:cNvPr id="5" name="Content Placeholder 4">
            <a:extLst>
              <a:ext uri="{FF2B5EF4-FFF2-40B4-BE49-F238E27FC236}">
                <a16:creationId xmlns:a16="http://schemas.microsoft.com/office/drawing/2014/main" id="{509A4EDF-B34B-EF4D-529E-CA91DF1C4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192063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5B9A-2970-4B10-43B5-077344859691}"/>
              </a:ext>
            </a:extLst>
          </p:cNvPr>
          <p:cNvSpPr>
            <a:spLocks noGrp="1"/>
          </p:cNvSpPr>
          <p:nvPr>
            <p:ph type="title"/>
          </p:nvPr>
        </p:nvSpPr>
        <p:spPr/>
        <p:txBody>
          <a:bodyPr>
            <a:normAutofit/>
          </a:bodyPr>
          <a:lstStyle/>
          <a:p>
            <a:r>
              <a:rPr lang="en-IN" dirty="0"/>
              <a:t>Objectives	</a:t>
            </a:r>
          </a:p>
        </p:txBody>
      </p:sp>
      <p:sp>
        <p:nvSpPr>
          <p:cNvPr id="3" name="Content Placeholder 2">
            <a:extLst>
              <a:ext uri="{FF2B5EF4-FFF2-40B4-BE49-F238E27FC236}">
                <a16:creationId xmlns:a16="http://schemas.microsoft.com/office/drawing/2014/main" id="{A29E320E-3E8C-3A52-F6B9-1DB8AB1919DD}"/>
              </a:ext>
            </a:extLst>
          </p:cNvPr>
          <p:cNvSpPr>
            <a:spLocks noGrp="1"/>
          </p:cNvSpPr>
          <p:nvPr>
            <p:ph idx="1"/>
          </p:nvPr>
        </p:nvSpPr>
        <p:spPr/>
        <p:txBody>
          <a:bodyPr>
            <a:normAutofit fontScale="92500"/>
          </a:bodyPr>
          <a:lstStyle/>
          <a:p>
            <a:r>
              <a:rPr lang="en-US" dirty="0"/>
              <a:t>The previous slide which deals with the problem statement gives way to these objectives which are kept in mind while designing the website:</a:t>
            </a:r>
          </a:p>
          <a:p>
            <a:pPr marL="342900" indent="-342900">
              <a:buFont typeface="Arial" panose="020B0604020202020204" pitchFamily="34" charset="0"/>
              <a:buChar char="•"/>
            </a:pPr>
            <a:r>
              <a:rPr lang="en-US" dirty="0"/>
              <a:t>Implement a fully functioning online movie ticket booking system.</a:t>
            </a:r>
          </a:p>
          <a:p>
            <a:pPr marL="342900" indent="-342900">
              <a:buFont typeface="Arial" panose="020B0604020202020204" pitchFamily="34" charset="0"/>
              <a:buChar char="•"/>
            </a:pPr>
            <a:r>
              <a:rPr lang="en-US" dirty="0"/>
              <a:t>Implement a responsive high level customer or user interface(UI).</a:t>
            </a:r>
          </a:p>
          <a:p>
            <a:pPr marL="342900" indent="-342900">
              <a:buFont typeface="Arial" panose="020B0604020202020204" pitchFamily="34" charset="0"/>
              <a:buChar char="•"/>
            </a:pPr>
            <a:r>
              <a:rPr lang="en-US" dirty="0"/>
              <a:t>Implement a system where the booked/reserved users can download their tickets and present it as a proof of booking. </a:t>
            </a:r>
          </a:p>
          <a:p>
            <a:pPr marL="342900" indent="-342900">
              <a:buFont typeface="Arial" panose="020B0604020202020204" pitchFamily="34" charset="0"/>
              <a:buChar char="•"/>
            </a:pPr>
            <a:r>
              <a:rPr lang="en-US" dirty="0"/>
              <a:t>Implement age restrictions on people going to a movie with A rating through age verification.</a:t>
            </a:r>
          </a:p>
          <a:p>
            <a:pPr marL="342900" indent="-342900">
              <a:buFont typeface="Arial" panose="020B0604020202020204" pitchFamily="34" charset="0"/>
              <a:buChar char="•"/>
            </a:pPr>
            <a:r>
              <a:rPr lang="en-US" dirty="0"/>
              <a:t>Implement a loyalty program scheme for returning users.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43295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99D7-7D6A-E06B-9F2B-041F7358E02F}"/>
              </a:ext>
            </a:extLst>
          </p:cNvPr>
          <p:cNvSpPr>
            <a:spLocks noGrp="1"/>
          </p:cNvSpPr>
          <p:nvPr>
            <p:ph type="title"/>
          </p:nvPr>
        </p:nvSpPr>
        <p:spPr/>
        <p:txBody>
          <a:bodyPr/>
          <a:lstStyle/>
          <a:p>
            <a:r>
              <a:rPr lang="en-US" dirty="0"/>
              <a:t>Theatre-service code coverage</a:t>
            </a:r>
            <a:endParaRPr lang="en-IN" dirty="0"/>
          </a:p>
        </p:txBody>
      </p:sp>
      <p:pic>
        <p:nvPicPr>
          <p:cNvPr id="5" name="Content Placeholder 4">
            <a:extLst>
              <a:ext uri="{FF2B5EF4-FFF2-40B4-BE49-F238E27FC236}">
                <a16:creationId xmlns:a16="http://schemas.microsoft.com/office/drawing/2014/main" id="{6E7804BD-08EB-53D8-1FD0-3CF73E33B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4"/>
            <a:ext cx="12192000" cy="4543425"/>
          </a:xfrm>
        </p:spPr>
      </p:pic>
    </p:spTree>
    <p:extLst>
      <p:ext uri="{BB962C8B-B14F-4D97-AF65-F5344CB8AC3E}">
        <p14:creationId xmlns:p14="http://schemas.microsoft.com/office/powerpoint/2010/main" val="3743850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B9C3C-85EB-5729-4F15-4B1F598F998E}"/>
              </a:ext>
            </a:extLst>
          </p:cNvPr>
          <p:cNvSpPr>
            <a:spLocks noGrp="1"/>
          </p:cNvSpPr>
          <p:nvPr>
            <p:ph type="title"/>
          </p:nvPr>
        </p:nvSpPr>
        <p:spPr/>
        <p:txBody>
          <a:bodyPr/>
          <a:lstStyle/>
          <a:p>
            <a:r>
              <a:rPr lang="en-IN" dirty="0"/>
              <a:t>Loyalty-service controller test</a:t>
            </a:r>
          </a:p>
        </p:txBody>
      </p:sp>
      <p:pic>
        <p:nvPicPr>
          <p:cNvPr id="5" name="Content Placeholder 4">
            <a:extLst>
              <a:ext uri="{FF2B5EF4-FFF2-40B4-BE49-F238E27FC236}">
                <a16:creationId xmlns:a16="http://schemas.microsoft.com/office/drawing/2014/main" id="{CC9CE7BB-5C0C-8BEF-15FC-673F48EB7355}"/>
              </a:ext>
            </a:extLst>
          </p:cNvPr>
          <p:cNvPicPr>
            <a:picLocks noGrp="1" noChangeAspect="1"/>
          </p:cNvPicPr>
          <p:nvPr>
            <p:ph idx="1"/>
          </p:nvPr>
        </p:nvPicPr>
        <p:blipFill>
          <a:blip r:embed="rId2"/>
          <a:stretch>
            <a:fillRect/>
          </a:stretch>
        </p:blipFill>
        <p:spPr>
          <a:xfrm>
            <a:off x="0" y="2323750"/>
            <a:ext cx="12192000" cy="4534250"/>
          </a:xfrm>
        </p:spPr>
      </p:pic>
    </p:spTree>
    <p:extLst>
      <p:ext uri="{BB962C8B-B14F-4D97-AF65-F5344CB8AC3E}">
        <p14:creationId xmlns:p14="http://schemas.microsoft.com/office/powerpoint/2010/main" val="1602757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AD8DF-4106-B7C1-CCBA-8AB75C4FD3BD}"/>
              </a:ext>
            </a:extLst>
          </p:cNvPr>
          <p:cNvSpPr>
            <a:spLocks noGrp="1"/>
          </p:cNvSpPr>
          <p:nvPr>
            <p:ph type="title"/>
          </p:nvPr>
        </p:nvSpPr>
        <p:spPr/>
        <p:txBody>
          <a:bodyPr/>
          <a:lstStyle/>
          <a:p>
            <a:r>
              <a:rPr lang="en-IN" dirty="0"/>
              <a:t>Loyalty-service service test</a:t>
            </a:r>
          </a:p>
        </p:txBody>
      </p:sp>
      <p:sp>
        <p:nvSpPr>
          <p:cNvPr id="3" name="Content Placeholder 2">
            <a:extLst>
              <a:ext uri="{FF2B5EF4-FFF2-40B4-BE49-F238E27FC236}">
                <a16:creationId xmlns:a16="http://schemas.microsoft.com/office/drawing/2014/main" id="{1A6450E7-B95C-9E4F-8D19-AB6898D9742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B6CF568-47FF-D300-D994-132605B92C4F}"/>
              </a:ext>
            </a:extLst>
          </p:cNvPr>
          <p:cNvPicPr>
            <a:picLocks noChangeAspect="1"/>
          </p:cNvPicPr>
          <p:nvPr/>
        </p:nvPicPr>
        <p:blipFill>
          <a:blip r:embed="rId2"/>
          <a:stretch>
            <a:fillRect/>
          </a:stretch>
        </p:blipFill>
        <p:spPr>
          <a:xfrm>
            <a:off x="0" y="2281806"/>
            <a:ext cx="12191999" cy="4576193"/>
          </a:xfrm>
          <a:prstGeom prst="rect">
            <a:avLst/>
          </a:prstGeom>
        </p:spPr>
      </p:pic>
    </p:spTree>
    <p:extLst>
      <p:ext uri="{BB962C8B-B14F-4D97-AF65-F5344CB8AC3E}">
        <p14:creationId xmlns:p14="http://schemas.microsoft.com/office/powerpoint/2010/main" val="2062912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DDA5-4744-08EC-F73C-9CD68A49EDC9}"/>
              </a:ext>
            </a:extLst>
          </p:cNvPr>
          <p:cNvSpPr>
            <a:spLocks noGrp="1"/>
          </p:cNvSpPr>
          <p:nvPr>
            <p:ph type="title"/>
          </p:nvPr>
        </p:nvSpPr>
        <p:spPr/>
        <p:txBody>
          <a:bodyPr/>
          <a:lstStyle/>
          <a:p>
            <a:r>
              <a:rPr lang="en-IN" dirty="0"/>
              <a:t>Loyalty-service code coverage</a:t>
            </a:r>
          </a:p>
        </p:txBody>
      </p:sp>
      <p:pic>
        <p:nvPicPr>
          <p:cNvPr id="5" name="Content Placeholder 4">
            <a:extLst>
              <a:ext uri="{FF2B5EF4-FFF2-40B4-BE49-F238E27FC236}">
                <a16:creationId xmlns:a16="http://schemas.microsoft.com/office/drawing/2014/main" id="{978CFB0B-F64F-83D6-40C5-ED51AF538902}"/>
              </a:ext>
            </a:extLst>
          </p:cNvPr>
          <p:cNvPicPr>
            <a:picLocks noGrp="1" noChangeAspect="1"/>
          </p:cNvPicPr>
          <p:nvPr>
            <p:ph idx="1"/>
          </p:nvPr>
        </p:nvPicPr>
        <p:blipFill>
          <a:blip r:embed="rId2"/>
          <a:stretch>
            <a:fillRect/>
          </a:stretch>
        </p:blipFill>
        <p:spPr>
          <a:xfrm>
            <a:off x="0" y="2306972"/>
            <a:ext cx="12192000" cy="4551028"/>
          </a:xfrm>
        </p:spPr>
      </p:pic>
    </p:spTree>
    <p:extLst>
      <p:ext uri="{BB962C8B-B14F-4D97-AF65-F5344CB8AC3E}">
        <p14:creationId xmlns:p14="http://schemas.microsoft.com/office/powerpoint/2010/main" val="173285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Website Pictures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err="1"/>
              <a:t>Cineone</a:t>
            </a:r>
            <a:endParaRPr lang="en-IN" dirty="0"/>
          </a:p>
        </p:txBody>
      </p:sp>
    </p:spTree>
    <p:extLst>
      <p:ext uri="{BB962C8B-B14F-4D97-AF65-F5344CB8AC3E}">
        <p14:creationId xmlns:p14="http://schemas.microsoft.com/office/powerpoint/2010/main" val="1884077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7" name="Content Placeholder 6">
            <a:extLst>
              <a:ext uri="{FF2B5EF4-FFF2-40B4-BE49-F238E27FC236}">
                <a16:creationId xmlns:a16="http://schemas.microsoft.com/office/drawing/2014/main" id="{75D879BB-6BF2-6E4A-2010-DDA774A795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959702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11" name="Content Placeholder 10">
            <a:extLst>
              <a:ext uri="{FF2B5EF4-FFF2-40B4-BE49-F238E27FC236}">
                <a16:creationId xmlns:a16="http://schemas.microsoft.com/office/drawing/2014/main" id="{129F739F-DCEF-E4E4-38E2-5C5AB306DC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22962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520B-BCD5-424B-9A3C-0107154D46B7}"/>
              </a:ext>
            </a:extLst>
          </p:cNvPr>
          <p:cNvSpPr>
            <a:spLocks noGrp="1"/>
          </p:cNvSpPr>
          <p:nvPr>
            <p:ph type="title"/>
          </p:nvPr>
        </p:nvSpPr>
        <p:spPr/>
        <p:txBody>
          <a:bodyPr/>
          <a:lstStyle/>
          <a:p>
            <a:r>
              <a:rPr lang="en-IN" dirty="0"/>
              <a:t>Website Pictures (Signup)</a:t>
            </a:r>
          </a:p>
        </p:txBody>
      </p:sp>
      <p:pic>
        <p:nvPicPr>
          <p:cNvPr id="11" name="Content Placeholder 10">
            <a:extLst>
              <a:ext uri="{FF2B5EF4-FFF2-40B4-BE49-F238E27FC236}">
                <a16:creationId xmlns:a16="http://schemas.microsoft.com/office/drawing/2014/main" id="{6496446A-09E2-BEC6-FA99-465130AB25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013988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FA0-A754-35F6-061A-CEB1B80C859E}"/>
              </a:ext>
            </a:extLst>
          </p:cNvPr>
          <p:cNvSpPr>
            <a:spLocks noGrp="1"/>
          </p:cNvSpPr>
          <p:nvPr>
            <p:ph type="title"/>
          </p:nvPr>
        </p:nvSpPr>
        <p:spPr/>
        <p:txBody>
          <a:bodyPr/>
          <a:lstStyle/>
          <a:p>
            <a:r>
              <a:rPr lang="en-IN" dirty="0"/>
              <a:t>Website Pictures (Movies)</a:t>
            </a:r>
          </a:p>
        </p:txBody>
      </p:sp>
      <p:pic>
        <p:nvPicPr>
          <p:cNvPr id="13" name="Content Placeholder 12">
            <a:extLst>
              <a:ext uri="{FF2B5EF4-FFF2-40B4-BE49-F238E27FC236}">
                <a16:creationId xmlns:a16="http://schemas.microsoft.com/office/drawing/2014/main" id="{AD634506-88F9-364A-5505-CB3E2EF180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776" y="2649144"/>
            <a:ext cx="6400800" cy="3600450"/>
          </a:xfrm>
        </p:spPr>
      </p:pic>
    </p:spTree>
    <p:extLst>
      <p:ext uri="{BB962C8B-B14F-4D97-AF65-F5344CB8AC3E}">
        <p14:creationId xmlns:p14="http://schemas.microsoft.com/office/powerpoint/2010/main" val="1967297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0CA-8B0F-84BA-AF27-AD9105CF941D}"/>
              </a:ext>
            </a:extLst>
          </p:cNvPr>
          <p:cNvSpPr>
            <a:spLocks noGrp="1"/>
          </p:cNvSpPr>
          <p:nvPr>
            <p:ph type="title"/>
          </p:nvPr>
        </p:nvSpPr>
        <p:spPr/>
        <p:txBody>
          <a:bodyPr>
            <a:normAutofit fontScale="90000"/>
          </a:bodyPr>
          <a:lstStyle/>
          <a:p>
            <a:r>
              <a:rPr lang="en-IN" dirty="0"/>
              <a:t>Website Pictures (Movie More Details)</a:t>
            </a:r>
          </a:p>
        </p:txBody>
      </p:sp>
      <p:pic>
        <p:nvPicPr>
          <p:cNvPr id="5" name="Content Placeholder 4">
            <a:extLst>
              <a:ext uri="{FF2B5EF4-FFF2-40B4-BE49-F238E27FC236}">
                <a16:creationId xmlns:a16="http://schemas.microsoft.com/office/drawing/2014/main" id="{ED0D7FA6-809C-3112-CEE1-B43DFC370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346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B04C-331D-70CE-0F41-5E5A97AA8721}"/>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B3D5FF66-68BE-A798-A4FC-A2CC32FF1845}"/>
              </a:ext>
            </a:extLst>
          </p:cNvPr>
          <p:cNvSpPr>
            <a:spLocks noGrp="1"/>
          </p:cNvSpPr>
          <p:nvPr>
            <p:ph idx="1"/>
          </p:nvPr>
        </p:nvSpPr>
        <p:spPr/>
        <p:txBody>
          <a:bodyPr>
            <a:normAutofit fontScale="92500"/>
          </a:bodyPr>
          <a:lstStyle/>
          <a:p>
            <a:pPr marL="342900" indent="-342900">
              <a:buFont typeface="Arial" panose="020B0604020202020204" pitchFamily="34" charset="0"/>
              <a:buChar char="•"/>
            </a:pPr>
            <a:r>
              <a:rPr lang="en-US" dirty="0"/>
              <a:t>OCR </a:t>
            </a:r>
            <a:r>
              <a:rPr lang="en-US" dirty="0" err="1"/>
              <a:t>Implementation:Age</a:t>
            </a:r>
            <a:r>
              <a:rPr lang="en-US" dirty="0"/>
              <a:t> verification is done through extracting date of birth of the user from the uploaded proof of verification.</a:t>
            </a:r>
          </a:p>
          <a:p>
            <a:endParaRPr lang="en-US" dirty="0"/>
          </a:p>
          <a:p>
            <a:pPr marL="342900" indent="-342900">
              <a:buFont typeface="Arial" panose="020B0604020202020204" pitchFamily="34" charset="0"/>
              <a:buChar char="•"/>
            </a:pPr>
            <a:r>
              <a:rPr lang="en-US" dirty="0"/>
              <a:t>Loyalty </a:t>
            </a:r>
            <a:r>
              <a:rPr lang="en-US" dirty="0" err="1"/>
              <a:t>Program:Regular</a:t>
            </a:r>
            <a:r>
              <a:rPr lang="en-US" dirty="0"/>
              <a:t>/Existing users will be provided with coins to encourage them to use our </a:t>
            </a:r>
            <a:r>
              <a:rPr lang="en-US" dirty="0" err="1"/>
              <a:t>website.Using</a:t>
            </a:r>
            <a:r>
              <a:rPr lang="en-US" dirty="0"/>
              <a:t> this coins users would be able to avail a discount in their total ticket price.</a:t>
            </a:r>
          </a:p>
          <a:p>
            <a:endParaRPr lang="en-US" dirty="0"/>
          </a:p>
          <a:p>
            <a:pPr marL="342900" indent="-342900">
              <a:buFont typeface="Arial" panose="020B0604020202020204" pitchFamily="34" charset="0"/>
              <a:buChar char="•"/>
            </a:pPr>
            <a:r>
              <a:rPr lang="en-US" dirty="0"/>
              <a:t>Availability: Online movie ticket booking ensures that customers have access to all available seats in the theater, giving them the freedom to choose the best seats as per their preference.</a:t>
            </a:r>
          </a:p>
          <a:p>
            <a:endParaRPr lang="en-US" dirty="0"/>
          </a:p>
        </p:txBody>
      </p:sp>
    </p:spTree>
    <p:extLst>
      <p:ext uri="{BB962C8B-B14F-4D97-AF65-F5344CB8AC3E}">
        <p14:creationId xmlns:p14="http://schemas.microsoft.com/office/powerpoint/2010/main" val="3274057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5673-47ED-6A76-E9CB-6BA16586038C}"/>
              </a:ext>
            </a:extLst>
          </p:cNvPr>
          <p:cNvSpPr>
            <a:spLocks noGrp="1"/>
          </p:cNvSpPr>
          <p:nvPr>
            <p:ph type="title"/>
          </p:nvPr>
        </p:nvSpPr>
        <p:spPr/>
        <p:txBody>
          <a:bodyPr>
            <a:normAutofit/>
          </a:bodyPr>
          <a:lstStyle/>
          <a:p>
            <a:r>
              <a:rPr lang="en-IN" dirty="0"/>
              <a:t>Website Pictures (Select Theatre)</a:t>
            </a:r>
          </a:p>
        </p:txBody>
      </p:sp>
      <p:pic>
        <p:nvPicPr>
          <p:cNvPr id="7" name="Content Placeholder 6">
            <a:extLst>
              <a:ext uri="{FF2B5EF4-FFF2-40B4-BE49-F238E27FC236}">
                <a16:creationId xmlns:a16="http://schemas.microsoft.com/office/drawing/2014/main" id="{E48E6203-A71A-DABC-216A-EDA51E1B28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469803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711B-AF58-09D9-7F38-C78957D6EDA4}"/>
              </a:ext>
            </a:extLst>
          </p:cNvPr>
          <p:cNvSpPr>
            <a:spLocks noGrp="1"/>
          </p:cNvSpPr>
          <p:nvPr>
            <p:ph type="title"/>
          </p:nvPr>
        </p:nvSpPr>
        <p:spPr/>
        <p:txBody>
          <a:bodyPr>
            <a:normAutofit fontScale="90000"/>
          </a:bodyPr>
          <a:lstStyle/>
          <a:p>
            <a:r>
              <a:rPr lang="en-IN" dirty="0"/>
              <a:t>Website Pictures (Age Verification for A Movies)</a:t>
            </a:r>
          </a:p>
        </p:txBody>
      </p:sp>
      <p:pic>
        <p:nvPicPr>
          <p:cNvPr id="7" name="Content Placeholder 6">
            <a:extLst>
              <a:ext uri="{FF2B5EF4-FFF2-40B4-BE49-F238E27FC236}">
                <a16:creationId xmlns:a16="http://schemas.microsoft.com/office/drawing/2014/main" id="{2DF2DBA9-4D3D-4406-F780-4AF1C63AA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518699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572F-04B3-A775-91EC-C0037567920C}"/>
              </a:ext>
            </a:extLst>
          </p:cNvPr>
          <p:cNvSpPr>
            <a:spLocks noGrp="1"/>
          </p:cNvSpPr>
          <p:nvPr>
            <p:ph type="title"/>
          </p:nvPr>
        </p:nvSpPr>
        <p:spPr/>
        <p:txBody>
          <a:bodyPr>
            <a:normAutofit fontScale="90000"/>
          </a:bodyPr>
          <a:lstStyle/>
          <a:p>
            <a:r>
              <a:rPr lang="en-IN" dirty="0"/>
              <a:t>Website Pictures (Calculates age with extracted Date of Birth)</a:t>
            </a:r>
          </a:p>
        </p:txBody>
      </p:sp>
      <p:pic>
        <p:nvPicPr>
          <p:cNvPr id="6" name="Content Placeholder 5">
            <a:extLst>
              <a:ext uri="{FF2B5EF4-FFF2-40B4-BE49-F238E27FC236}">
                <a16:creationId xmlns:a16="http://schemas.microsoft.com/office/drawing/2014/main" id="{069A2735-D3AA-4588-2CFF-77BF3999F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598518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334C-5028-6A96-C65B-3F3321775D69}"/>
              </a:ext>
            </a:extLst>
          </p:cNvPr>
          <p:cNvSpPr>
            <a:spLocks noGrp="1"/>
          </p:cNvSpPr>
          <p:nvPr>
            <p:ph type="title"/>
          </p:nvPr>
        </p:nvSpPr>
        <p:spPr/>
        <p:txBody>
          <a:bodyPr>
            <a:normAutofit/>
          </a:bodyPr>
          <a:lstStyle/>
          <a:p>
            <a:r>
              <a:rPr lang="en-IN" dirty="0"/>
              <a:t>Website Pictures (Seat Details)</a:t>
            </a:r>
          </a:p>
        </p:txBody>
      </p:sp>
      <p:pic>
        <p:nvPicPr>
          <p:cNvPr id="11" name="Content Placeholder 10">
            <a:extLst>
              <a:ext uri="{FF2B5EF4-FFF2-40B4-BE49-F238E27FC236}">
                <a16:creationId xmlns:a16="http://schemas.microsoft.com/office/drawing/2014/main" id="{083EDB55-BC58-175C-236B-1A9442433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618667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554D-31E7-8C00-A6D8-405029CE0FB4}"/>
              </a:ext>
            </a:extLst>
          </p:cNvPr>
          <p:cNvSpPr>
            <a:spLocks noGrp="1"/>
          </p:cNvSpPr>
          <p:nvPr>
            <p:ph type="title"/>
          </p:nvPr>
        </p:nvSpPr>
        <p:spPr/>
        <p:txBody>
          <a:bodyPr/>
          <a:lstStyle/>
          <a:p>
            <a:r>
              <a:rPr lang="en-IN" dirty="0"/>
              <a:t>Website Pictures (Seat Details)</a:t>
            </a:r>
          </a:p>
        </p:txBody>
      </p:sp>
      <p:pic>
        <p:nvPicPr>
          <p:cNvPr id="17" name="Content Placeholder 16">
            <a:extLst>
              <a:ext uri="{FF2B5EF4-FFF2-40B4-BE49-F238E27FC236}">
                <a16:creationId xmlns:a16="http://schemas.microsoft.com/office/drawing/2014/main" id="{9226A38A-2ED7-B70B-1CB1-A0111E9FC4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271395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D94C-BC33-4C70-A5E3-E20DFB08B09B}"/>
              </a:ext>
            </a:extLst>
          </p:cNvPr>
          <p:cNvSpPr>
            <a:spLocks noGrp="1"/>
          </p:cNvSpPr>
          <p:nvPr>
            <p:ph type="title"/>
          </p:nvPr>
        </p:nvSpPr>
        <p:spPr/>
        <p:txBody>
          <a:bodyPr>
            <a:normAutofit fontScale="90000"/>
          </a:bodyPr>
          <a:lstStyle/>
          <a:p>
            <a:r>
              <a:rPr lang="en-IN" dirty="0"/>
              <a:t>Website Pictures (Home page after reservation)</a:t>
            </a:r>
          </a:p>
        </p:txBody>
      </p:sp>
      <p:pic>
        <p:nvPicPr>
          <p:cNvPr id="7" name="Content Placeholder 6">
            <a:extLst>
              <a:ext uri="{FF2B5EF4-FFF2-40B4-BE49-F238E27FC236}">
                <a16:creationId xmlns:a16="http://schemas.microsoft.com/office/drawing/2014/main" id="{7E941E74-C963-9BEF-37EA-D2B90BE983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811980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6A75-EC92-26FD-A9B6-534D632A3BF9}"/>
              </a:ext>
            </a:extLst>
          </p:cNvPr>
          <p:cNvSpPr>
            <a:spLocks noGrp="1"/>
          </p:cNvSpPr>
          <p:nvPr>
            <p:ph type="title"/>
          </p:nvPr>
        </p:nvSpPr>
        <p:spPr/>
        <p:txBody>
          <a:bodyPr>
            <a:normAutofit fontScale="90000"/>
          </a:bodyPr>
          <a:lstStyle/>
          <a:p>
            <a:r>
              <a:rPr lang="en-IN" dirty="0"/>
              <a:t>Website Pictures (Reservation Details)</a:t>
            </a:r>
          </a:p>
        </p:txBody>
      </p:sp>
      <p:pic>
        <p:nvPicPr>
          <p:cNvPr id="11" name="Content Placeholder 10">
            <a:extLst>
              <a:ext uri="{FF2B5EF4-FFF2-40B4-BE49-F238E27FC236}">
                <a16:creationId xmlns:a16="http://schemas.microsoft.com/office/drawing/2014/main" id="{77956BFD-1AC1-0517-1211-5A278E249C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197570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8A2D-7FA0-02B4-6D50-72AC49E03A63}"/>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7" name="Content Placeholder 6">
            <a:extLst>
              <a:ext uri="{FF2B5EF4-FFF2-40B4-BE49-F238E27FC236}">
                <a16:creationId xmlns:a16="http://schemas.microsoft.com/office/drawing/2014/main" id="{97D231C4-63EC-1303-E7DB-96BE11F347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345179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B5F9-E16F-9295-C155-25A3006E5AFC}"/>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11" name="Content Placeholder 10">
            <a:extLst>
              <a:ext uri="{FF2B5EF4-FFF2-40B4-BE49-F238E27FC236}">
                <a16:creationId xmlns:a16="http://schemas.microsoft.com/office/drawing/2014/main" id="{A57E4694-E46B-D392-4585-98F298AF9B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44398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F4BA-063A-E798-28D0-6644F0EC1CE6}"/>
              </a:ext>
            </a:extLst>
          </p:cNvPr>
          <p:cNvSpPr>
            <a:spLocks noGrp="1"/>
          </p:cNvSpPr>
          <p:nvPr>
            <p:ph type="title"/>
          </p:nvPr>
        </p:nvSpPr>
        <p:spPr/>
        <p:txBody>
          <a:bodyPr>
            <a:normAutofit fontScale="90000"/>
          </a:bodyPr>
          <a:lstStyle/>
          <a:p>
            <a:r>
              <a:rPr lang="en-IN" dirty="0"/>
              <a:t>Website Pictures (User uses this ID to book another ticket)</a:t>
            </a:r>
          </a:p>
        </p:txBody>
      </p:sp>
      <p:pic>
        <p:nvPicPr>
          <p:cNvPr id="11" name="Content Placeholder 10">
            <a:extLst>
              <a:ext uri="{FF2B5EF4-FFF2-40B4-BE49-F238E27FC236}">
                <a16:creationId xmlns:a16="http://schemas.microsoft.com/office/drawing/2014/main" id="{FEF8B089-514D-74A1-8A42-2481DEF3A4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89386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CBF1-3852-0DE8-C4CD-EEA5BDFBA656}"/>
              </a:ext>
            </a:extLst>
          </p:cNvPr>
          <p:cNvSpPr>
            <a:spLocks noGrp="1"/>
          </p:cNvSpPr>
          <p:nvPr>
            <p:ph type="title"/>
          </p:nvPr>
        </p:nvSpPr>
        <p:spPr/>
        <p:txBody>
          <a:bodyPr>
            <a:normAutofit/>
          </a:bodyPr>
          <a:lstStyle/>
          <a:p>
            <a:r>
              <a:rPr lang="en-IN" dirty="0"/>
              <a:t>Future Implementations</a:t>
            </a:r>
          </a:p>
        </p:txBody>
      </p:sp>
      <p:sp>
        <p:nvSpPr>
          <p:cNvPr id="3" name="Content Placeholder 2">
            <a:extLst>
              <a:ext uri="{FF2B5EF4-FFF2-40B4-BE49-F238E27FC236}">
                <a16:creationId xmlns:a16="http://schemas.microsoft.com/office/drawing/2014/main" id="{879EBF35-959D-02B9-ACEE-8820420F0C80}"/>
              </a:ext>
            </a:extLst>
          </p:cNvPr>
          <p:cNvSpPr>
            <a:spLocks noGrp="1"/>
          </p:cNvSpPr>
          <p:nvPr>
            <p:ph idx="1"/>
          </p:nvPr>
        </p:nvSpPr>
        <p:spPr/>
        <p:txBody>
          <a:bodyPr>
            <a:normAutofit fontScale="92500" lnSpcReduction="10000"/>
          </a:bodyPr>
          <a:lstStyle/>
          <a:p>
            <a:r>
              <a:rPr lang="en-IN" sz="2200" dirty="0"/>
              <a:t>Future Implementations:</a:t>
            </a:r>
          </a:p>
          <a:p>
            <a:pPr marL="342900" indent="-342900">
              <a:buFont typeface="Arial" panose="020B0604020202020204" pitchFamily="34" charset="0"/>
              <a:buChar char="•"/>
            </a:pPr>
            <a:r>
              <a:rPr lang="en-IN" sz="2200" dirty="0"/>
              <a:t>Payment Interface: Payment Interface would be added for booking each movie ticket in their regional currency.</a:t>
            </a:r>
          </a:p>
          <a:p>
            <a:pPr marL="342900" indent="-342900">
              <a:buFont typeface="Arial" panose="020B0604020202020204" pitchFamily="34" charset="0"/>
              <a:buChar char="•"/>
            </a:pPr>
            <a:r>
              <a:rPr lang="en-US" sz="2200" b="0" i="0" dirty="0">
                <a:effectLst/>
              </a:rPr>
              <a:t>Dynamic Pricing: Implement dynamic pricing strategies based on factors like movie popularity, demand, showtime, or seat location to optimize ticket sales and maximize revenue.</a:t>
            </a:r>
            <a:endParaRPr lang="en-IN" sz="2200" dirty="0"/>
          </a:p>
          <a:p>
            <a:pPr marL="342900" indent="-342900">
              <a:buFont typeface="Arial" panose="020B0604020202020204" pitchFamily="34" charset="0"/>
              <a:buChar char="•"/>
            </a:pPr>
            <a:r>
              <a:rPr lang="en-US" sz="2200" b="0" i="0" dirty="0">
                <a:effectLst/>
              </a:rPr>
              <a:t>Advanced Booking Options: Providing advanced booking features such as reserved seating for specific user groups (e.g., wheelchair-accessible seats, VIP seats), group bookings, or special event bookings.</a:t>
            </a:r>
          </a:p>
          <a:p>
            <a:pPr marL="342900" indent="-342900">
              <a:buFont typeface="Arial" panose="020B0604020202020204" pitchFamily="34" charset="0"/>
              <a:buChar char="•"/>
            </a:pPr>
            <a:endParaRPr lang="en-IN" dirty="0"/>
          </a:p>
          <a:p>
            <a:endParaRPr lang="en-IN" dirty="0"/>
          </a:p>
          <a:p>
            <a:endParaRPr lang="en-IN" dirty="0"/>
          </a:p>
          <a:p>
            <a:endParaRPr lang="en-IN" dirty="0"/>
          </a:p>
        </p:txBody>
      </p:sp>
    </p:spTree>
    <p:extLst>
      <p:ext uri="{BB962C8B-B14F-4D97-AF65-F5344CB8AC3E}">
        <p14:creationId xmlns:p14="http://schemas.microsoft.com/office/powerpoint/2010/main" val="2393096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10AE-4960-B01E-8060-F162D0D0EFFA}"/>
              </a:ext>
            </a:extLst>
          </p:cNvPr>
          <p:cNvSpPr>
            <a:spLocks noGrp="1"/>
          </p:cNvSpPr>
          <p:nvPr>
            <p:ph type="title"/>
          </p:nvPr>
        </p:nvSpPr>
        <p:spPr/>
        <p:txBody>
          <a:bodyPr>
            <a:normAutofit fontScale="90000"/>
          </a:bodyPr>
          <a:lstStyle/>
          <a:p>
            <a:r>
              <a:rPr lang="en-IN" dirty="0"/>
              <a:t>Website Pictures (Booking Cancellation)</a:t>
            </a:r>
          </a:p>
        </p:txBody>
      </p:sp>
      <p:pic>
        <p:nvPicPr>
          <p:cNvPr id="7" name="Content Placeholder 6">
            <a:extLst>
              <a:ext uri="{FF2B5EF4-FFF2-40B4-BE49-F238E27FC236}">
                <a16:creationId xmlns:a16="http://schemas.microsoft.com/office/drawing/2014/main" id="{B56778A3-8305-513E-6310-3B203E234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744115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E9EF-5486-274D-7106-9F8E867B969C}"/>
              </a:ext>
            </a:extLst>
          </p:cNvPr>
          <p:cNvSpPr>
            <a:spLocks noGrp="1"/>
          </p:cNvSpPr>
          <p:nvPr>
            <p:ph type="title"/>
          </p:nvPr>
        </p:nvSpPr>
        <p:spPr/>
        <p:txBody>
          <a:bodyPr>
            <a:normAutofit fontScale="90000"/>
          </a:bodyPr>
          <a:lstStyle/>
          <a:p>
            <a:r>
              <a:rPr lang="en-IN" dirty="0"/>
              <a:t>Website Pictures (Home page after cancellation)</a:t>
            </a:r>
          </a:p>
        </p:txBody>
      </p:sp>
      <p:pic>
        <p:nvPicPr>
          <p:cNvPr id="11" name="Content Placeholder 10">
            <a:extLst>
              <a:ext uri="{FF2B5EF4-FFF2-40B4-BE49-F238E27FC236}">
                <a16:creationId xmlns:a16="http://schemas.microsoft.com/office/drawing/2014/main" id="{F9E6BF41-00E3-7905-01B7-50A3F745B8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354960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11BA-F2B0-0A45-3BBA-2EAACFE3186E}"/>
              </a:ext>
            </a:extLst>
          </p:cNvPr>
          <p:cNvSpPr>
            <a:spLocks noGrp="1"/>
          </p:cNvSpPr>
          <p:nvPr>
            <p:ph type="ctrTitle"/>
          </p:nvPr>
        </p:nvSpPr>
        <p:spPr/>
        <p:txBody>
          <a:bodyPr/>
          <a:lstStyle/>
          <a:p>
            <a:r>
              <a:rPr lang="en-IN" dirty="0"/>
              <a:t>Thank You !</a:t>
            </a:r>
          </a:p>
        </p:txBody>
      </p:sp>
    </p:spTree>
    <p:extLst>
      <p:ext uri="{BB962C8B-B14F-4D97-AF65-F5344CB8AC3E}">
        <p14:creationId xmlns:p14="http://schemas.microsoft.com/office/powerpoint/2010/main" val="55716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51E8-DE1D-5A45-2390-14A9B373ADFA}"/>
              </a:ext>
            </a:extLst>
          </p:cNvPr>
          <p:cNvSpPr>
            <a:spLocks noGrp="1"/>
          </p:cNvSpPr>
          <p:nvPr>
            <p:ph type="title"/>
          </p:nvPr>
        </p:nvSpPr>
        <p:spPr/>
        <p:txBody>
          <a:bodyPr/>
          <a:lstStyle/>
          <a:p>
            <a:r>
              <a:rPr lang="en-IN" dirty="0"/>
              <a:t>Technology Stack</a:t>
            </a:r>
          </a:p>
        </p:txBody>
      </p:sp>
      <p:graphicFrame>
        <p:nvGraphicFramePr>
          <p:cNvPr id="4" name="Table 4">
            <a:extLst>
              <a:ext uri="{FF2B5EF4-FFF2-40B4-BE49-F238E27FC236}">
                <a16:creationId xmlns:a16="http://schemas.microsoft.com/office/drawing/2014/main" id="{C7A83EB0-82CA-B67D-17AA-40D7B43CC1D8}"/>
              </a:ext>
            </a:extLst>
          </p:cNvPr>
          <p:cNvGraphicFramePr>
            <a:graphicFrameLocks noGrp="1"/>
          </p:cNvGraphicFramePr>
          <p:nvPr>
            <p:ph idx="1"/>
            <p:extLst>
              <p:ext uri="{D42A27DB-BD31-4B8C-83A1-F6EECF244321}">
                <p14:modId xmlns:p14="http://schemas.microsoft.com/office/powerpoint/2010/main" val="1751252467"/>
              </p:ext>
            </p:extLst>
          </p:nvPr>
        </p:nvGraphicFramePr>
        <p:xfrm>
          <a:off x="2287360" y="2596043"/>
          <a:ext cx="7617280" cy="3133592"/>
        </p:xfrm>
        <a:graphic>
          <a:graphicData uri="http://schemas.openxmlformats.org/drawingml/2006/table">
            <a:tbl>
              <a:tblPr bandRow="1">
                <a:tableStyleId>{5C22544A-7EE6-4342-B048-85BDC9FD1C3A}</a:tableStyleId>
              </a:tblPr>
              <a:tblGrid>
                <a:gridCol w="3808640">
                  <a:extLst>
                    <a:ext uri="{9D8B030D-6E8A-4147-A177-3AD203B41FA5}">
                      <a16:colId xmlns:a16="http://schemas.microsoft.com/office/drawing/2014/main" val="3497554078"/>
                    </a:ext>
                  </a:extLst>
                </a:gridCol>
                <a:gridCol w="3808640">
                  <a:extLst>
                    <a:ext uri="{9D8B030D-6E8A-4147-A177-3AD203B41FA5}">
                      <a16:colId xmlns:a16="http://schemas.microsoft.com/office/drawing/2014/main" val="1169515086"/>
                    </a:ext>
                  </a:extLst>
                </a:gridCol>
              </a:tblGrid>
              <a:tr h="447656">
                <a:tc>
                  <a:txBody>
                    <a:bodyPr/>
                    <a:lstStyle/>
                    <a:p>
                      <a:r>
                        <a:rPr lang="en-IN" dirty="0"/>
                        <a:t>Frontend</a:t>
                      </a:r>
                    </a:p>
                  </a:txBody>
                  <a:tcPr/>
                </a:tc>
                <a:tc>
                  <a:txBody>
                    <a:bodyPr/>
                    <a:lstStyle/>
                    <a:p>
                      <a:r>
                        <a:rPr lang="en-IN" dirty="0" err="1"/>
                        <a:t>Reactjs</a:t>
                      </a:r>
                      <a:endParaRPr lang="en-IN" dirty="0"/>
                    </a:p>
                  </a:txBody>
                  <a:tcPr/>
                </a:tc>
                <a:extLst>
                  <a:ext uri="{0D108BD9-81ED-4DB2-BD59-A6C34878D82A}">
                    <a16:rowId xmlns:a16="http://schemas.microsoft.com/office/drawing/2014/main" val="428210010"/>
                  </a:ext>
                </a:extLst>
              </a:tr>
              <a:tr h="447656">
                <a:tc>
                  <a:txBody>
                    <a:bodyPr/>
                    <a:lstStyle/>
                    <a:p>
                      <a:r>
                        <a:rPr lang="en-IN" dirty="0"/>
                        <a:t>Backend</a:t>
                      </a:r>
                    </a:p>
                  </a:txBody>
                  <a:tcPr/>
                </a:tc>
                <a:tc>
                  <a:txBody>
                    <a:bodyPr/>
                    <a:lstStyle/>
                    <a:p>
                      <a:r>
                        <a:rPr lang="en-IN" dirty="0"/>
                        <a:t>Spring Boot</a:t>
                      </a:r>
                    </a:p>
                  </a:txBody>
                  <a:tcPr/>
                </a:tc>
                <a:extLst>
                  <a:ext uri="{0D108BD9-81ED-4DB2-BD59-A6C34878D82A}">
                    <a16:rowId xmlns:a16="http://schemas.microsoft.com/office/drawing/2014/main" val="1947969101"/>
                  </a:ext>
                </a:extLst>
              </a:tr>
              <a:tr h="447656">
                <a:tc>
                  <a:txBody>
                    <a:bodyPr/>
                    <a:lstStyle/>
                    <a:p>
                      <a:r>
                        <a:rPr lang="en-IN" dirty="0"/>
                        <a:t>Database</a:t>
                      </a:r>
                    </a:p>
                  </a:txBody>
                  <a:tcPr/>
                </a:tc>
                <a:tc>
                  <a:txBody>
                    <a:bodyPr/>
                    <a:lstStyle/>
                    <a:p>
                      <a:r>
                        <a:rPr lang="en-IN" dirty="0"/>
                        <a:t>MySQL</a:t>
                      </a:r>
                    </a:p>
                  </a:txBody>
                  <a:tcPr/>
                </a:tc>
                <a:extLst>
                  <a:ext uri="{0D108BD9-81ED-4DB2-BD59-A6C34878D82A}">
                    <a16:rowId xmlns:a16="http://schemas.microsoft.com/office/drawing/2014/main" val="3166809338"/>
                  </a:ext>
                </a:extLst>
              </a:tr>
              <a:tr h="447656">
                <a:tc>
                  <a:txBody>
                    <a:bodyPr/>
                    <a:lstStyle/>
                    <a:p>
                      <a:r>
                        <a:rPr lang="en-IN" dirty="0"/>
                        <a:t>ORM</a:t>
                      </a:r>
                    </a:p>
                  </a:txBody>
                  <a:tcPr/>
                </a:tc>
                <a:tc>
                  <a:txBody>
                    <a:bodyPr/>
                    <a:lstStyle/>
                    <a:p>
                      <a:r>
                        <a:rPr lang="en-IN" dirty="0"/>
                        <a:t>JPA(Hibernate)</a:t>
                      </a:r>
                    </a:p>
                  </a:txBody>
                  <a:tcPr/>
                </a:tc>
                <a:extLst>
                  <a:ext uri="{0D108BD9-81ED-4DB2-BD59-A6C34878D82A}">
                    <a16:rowId xmlns:a16="http://schemas.microsoft.com/office/drawing/2014/main" val="613514355"/>
                  </a:ext>
                </a:extLst>
              </a:tr>
              <a:tr h="447656">
                <a:tc>
                  <a:txBody>
                    <a:bodyPr/>
                    <a:lstStyle/>
                    <a:p>
                      <a:r>
                        <a:rPr lang="en-IN" dirty="0"/>
                        <a:t>Testing</a:t>
                      </a:r>
                    </a:p>
                  </a:txBody>
                  <a:tcPr/>
                </a:tc>
                <a:tc>
                  <a:txBody>
                    <a:bodyPr/>
                    <a:lstStyle/>
                    <a:p>
                      <a:r>
                        <a:rPr lang="en-IN" dirty="0"/>
                        <a:t>Junit and Mockito</a:t>
                      </a:r>
                    </a:p>
                  </a:txBody>
                  <a:tcPr/>
                </a:tc>
                <a:extLst>
                  <a:ext uri="{0D108BD9-81ED-4DB2-BD59-A6C34878D82A}">
                    <a16:rowId xmlns:a16="http://schemas.microsoft.com/office/drawing/2014/main" val="3562537959"/>
                  </a:ext>
                </a:extLst>
              </a:tr>
              <a:tr h="447656">
                <a:tc>
                  <a:txBody>
                    <a:bodyPr/>
                    <a:lstStyle/>
                    <a:p>
                      <a:r>
                        <a:rPr lang="en-IN" dirty="0"/>
                        <a:t>Code Coverage</a:t>
                      </a:r>
                    </a:p>
                  </a:txBody>
                  <a:tcPr/>
                </a:tc>
                <a:tc>
                  <a:txBody>
                    <a:bodyPr/>
                    <a:lstStyle/>
                    <a:p>
                      <a:r>
                        <a:rPr lang="en-IN" dirty="0" err="1"/>
                        <a:t>Eclemma</a:t>
                      </a:r>
                      <a:endParaRPr lang="en-IN" dirty="0"/>
                    </a:p>
                  </a:txBody>
                  <a:tcPr/>
                </a:tc>
                <a:extLst>
                  <a:ext uri="{0D108BD9-81ED-4DB2-BD59-A6C34878D82A}">
                    <a16:rowId xmlns:a16="http://schemas.microsoft.com/office/drawing/2014/main" val="2381273264"/>
                  </a:ext>
                </a:extLst>
              </a:tr>
              <a:tr h="447656">
                <a:tc>
                  <a:txBody>
                    <a:bodyPr/>
                    <a:lstStyle/>
                    <a:p>
                      <a:r>
                        <a:rPr lang="en-IN" dirty="0"/>
                        <a:t>Source/Static Code Analyzer</a:t>
                      </a:r>
                    </a:p>
                  </a:txBody>
                  <a:tcPr/>
                </a:tc>
                <a:tc>
                  <a:txBody>
                    <a:bodyPr/>
                    <a:lstStyle/>
                    <a:p>
                      <a:r>
                        <a:rPr lang="en-IN" dirty="0"/>
                        <a:t>PMD tool</a:t>
                      </a:r>
                    </a:p>
                  </a:txBody>
                  <a:tcPr/>
                </a:tc>
                <a:extLst>
                  <a:ext uri="{0D108BD9-81ED-4DB2-BD59-A6C34878D82A}">
                    <a16:rowId xmlns:a16="http://schemas.microsoft.com/office/drawing/2014/main" val="1130846562"/>
                  </a:ext>
                </a:extLst>
              </a:tr>
            </a:tbl>
          </a:graphicData>
        </a:graphic>
      </p:graphicFrame>
      <p:pic>
        <p:nvPicPr>
          <p:cNvPr id="1026" name="Picture 2" descr="Your custom development solution with React JS| Ubidreams">
            <a:extLst>
              <a:ext uri="{FF2B5EF4-FFF2-40B4-BE49-F238E27FC236}">
                <a16:creationId xmlns:a16="http://schemas.microsoft.com/office/drawing/2014/main" id="{38481099-4D30-9795-9DAC-BC5A0F67E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850" y="2956491"/>
            <a:ext cx="1741035" cy="1143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ring Boot Tutorial">
            <a:extLst>
              <a:ext uri="{FF2B5EF4-FFF2-40B4-BE49-F238E27FC236}">
                <a16:creationId xmlns:a16="http://schemas.microsoft.com/office/drawing/2014/main" id="{C11DED84-6ECA-8D8E-0853-7E134DC7C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4718" y="5780181"/>
            <a:ext cx="1808901" cy="9511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bernate (@Hibernate) / Twitter">
            <a:extLst>
              <a:ext uri="{FF2B5EF4-FFF2-40B4-BE49-F238E27FC236}">
                <a16:creationId xmlns:a16="http://schemas.microsoft.com/office/drawing/2014/main" id="{6F0F4179-5F3C-0743-7BB9-0227E8CB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59" y="2757884"/>
            <a:ext cx="1773691" cy="17736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mockito/mockito: Most popular Mocking framework for unit tests  written in Java">
            <a:extLst>
              <a:ext uri="{FF2B5EF4-FFF2-40B4-BE49-F238E27FC236}">
                <a16:creationId xmlns:a16="http://schemas.microsoft.com/office/drawing/2014/main" id="{1A91D86C-ABD4-B0E6-6957-543B20CCE1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30" y="5737999"/>
            <a:ext cx="2046436" cy="1023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8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B8AF5-2C01-D483-6CA1-AEE6585B9CE8}"/>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Entity-Relationship Diagram</a:t>
            </a:r>
          </a:p>
        </p:txBody>
      </p:sp>
      <p:grpSp>
        <p:nvGrpSpPr>
          <p:cNvPr id="43" name="Group 42">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44" name="Rectangle 43">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C678DBFF-7CD2-06DE-A845-86AB1BC4D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981" y="165522"/>
            <a:ext cx="5255197" cy="6526955"/>
          </a:xfrm>
          <a:prstGeom prst="rect">
            <a:avLst/>
          </a:prstGeom>
        </p:spPr>
      </p:pic>
    </p:spTree>
    <p:extLst>
      <p:ext uri="{BB962C8B-B14F-4D97-AF65-F5344CB8AC3E}">
        <p14:creationId xmlns:p14="http://schemas.microsoft.com/office/powerpoint/2010/main" val="71190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A4590-0C4A-3300-2CBC-7B1A5413495D}"/>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Class Diagram</a:t>
            </a:r>
          </a:p>
        </p:txBody>
      </p:sp>
      <p:grpSp>
        <p:nvGrpSpPr>
          <p:cNvPr id="16" name="Group 15">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17" name="Rectangle 16">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C13851E4-304D-06B1-964C-FBAE69F57C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456" y="364907"/>
            <a:ext cx="7583572" cy="6128185"/>
          </a:xfrm>
        </p:spPr>
      </p:pic>
    </p:spTree>
    <p:extLst>
      <p:ext uri="{BB962C8B-B14F-4D97-AF65-F5344CB8AC3E}">
        <p14:creationId xmlns:p14="http://schemas.microsoft.com/office/powerpoint/2010/main" val="11012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C73CB-8989-1975-BE77-E7E31554F452}"/>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Use-Case Diagram</a:t>
            </a:r>
          </a:p>
        </p:txBody>
      </p:sp>
      <p:grpSp>
        <p:nvGrpSpPr>
          <p:cNvPr id="29" name="Group 28">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30" name="Rectangle 29">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A16BE3F5-3A77-7FDA-1876-0BE73FD38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1550" y="107092"/>
            <a:ext cx="6582372" cy="6053687"/>
          </a:xfrm>
        </p:spPr>
      </p:pic>
    </p:spTree>
    <p:extLst>
      <p:ext uri="{BB962C8B-B14F-4D97-AF65-F5344CB8AC3E}">
        <p14:creationId xmlns:p14="http://schemas.microsoft.com/office/powerpoint/2010/main" val="193766192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1068</TotalTime>
  <Words>1127</Words>
  <Application>Microsoft Office PowerPoint</Application>
  <PresentationFormat>Widescreen</PresentationFormat>
  <Paragraphs>120</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Avenir Next LT Pro</vt:lpstr>
      <vt:lpstr>Bahnschrift</vt:lpstr>
      <vt:lpstr>Courier New</vt:lpstr>
      <vt:lpstr>MatrixVTI</vt:lpstr>
      <vt:lpstr>Project Title: Movie Ticket Booking System (CINEONE)</vt:lpstr>
      <vt:lpstr>Problem Statement</vt:lpstr>
      <vt:lpstr>Objectives </vt:lpstr>
      <vt:lpstr>Features</vt:lpstr>
      <vt:lpstr>Future Implementations</vt:lpstr>
      <vt:lpstr>Technology Stack</vt:lpstr>
      <vt:lpstr>Entity-Relationship Diagram</vt:lpstr>
      <vt:lpstr>Class Diagram</vt:lpstr>
      <vt:lpstr>Use-Case Diagram</vt:lpstr>
      <vt:lpstr>Twelve Factors</vt:lpstr>
      <vt:lpstr>Code Base</vt:lpstr>
      <vt:lpstr>Port Bindings </vt:lpstr>
      <vt:lpstr>Concurrency</vt:lpstr>
      <vt:lpstr>Concurrent Booking Code Segment(Service)</vt:lpstr>
      <vt:lpstr>Concurrent Booking Code Segment(Controller)</vt:lpstr>
      <vt:lpstr>Disposability</vt:lpstr>
      <vt:lpstr>Challenges Faced</vt:lpstr>
      <vt:lpstr>Some challenges faced</vt:lpstr>
      <vt:lpstr>Some challenges faced(contd..)</vt:lpstr>
      <vt:lpstr>Some challenges faced(contd..)</vt:lpstr>
      <vt:lpstr>Test Cases</vt:lpstr>
      <vt:lpstr>User-service controller test</vt:lpstr>
      <vt:lpstr>User-service service test </vt:lpstr>
      <vt:lpstr>User-service code coverage</vt:lpstr>
      <vt:lpstr>Movie-service controller test</vt:lpstr>
      <vt:lpstr>Movie-service service test</vt:lpstr>
      <vt:lpstr>Movie-service code coverage</vt:lpstr>
      <vt:lpstr>Theatre-service controller test</vt:lpstr>
      <vt:lpstr>Theatre-service service test</vt:lpstr>
      <vt:lpstr>Theatre-service code coverage</vt:lpstr>
      <vt:lpstr>Loyalty-service controller test</vt:lpstr>
      <vt:lpstr>Loyalty-service service test</vt:lpstr>
      <vt:lpstr>Loyalty-service code coverage</vt:lpstr>
      <vt:lpstr>Website Pictures</vt:lpstr>
      <vt:lpstr>Website Pictures</vt:lpstr>
      <vt:lpstr>Website Pictures</vt:lpstr>
      <vt:lpstr>Website Pictures (Signup)</vt:lpstr>
      <vt:lpstr>Website Pictures (Movies)</vt:lpstr>
      <vt:lpstr>Website Pictures (Movie More Details)</vt:lpstr>
      <vt:lpstr>Website Pictures (Select Theatre)</vt:lpstr>
      <vt:lpstr>Website Pictures (Age Verification for A Movies)</vt:lpstr>
      <vt:lpstr>Website Pictures (Calculates age with extracted Date of Birth)</vt:lpstr>
      <vt:lpstr>Website Pictures (Seat Details)</vt:lpstr>
      <vt:lpstr>Website Pictures (Seat Details)</vt:lpstr>
      <vt:lpstr>Website Pictures (Home page after reservation)</vt:lpstr>
      <vt:lpstr>Website Pictures (Reservation Details)</vt:lpstr>
      <vt:lpstr>Website Pictures (User needs to sign in separately to book another ticket)</vt:lpstr>
      <vt:lpstr>Website Pictures (User needs to sign in separately to book another ticket)</vt:lpstr>
      <vt:lpstr>Website Pictures (User uses this ID to book another ticket)</vt:lpstr>
      <vt:lpstr>Website Pictures (Booking Cancellation)</vt:lpstr>
      <vt:lpstr>Website Pictures (Home page after cancellation)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FSD Project Online Movie Ticket Booking Platform</dc:title>
  <dc:creator>Hariharan D</dc:creator>
  <cp:lastModifiedBy>Hariharan D</cp:lastModifiedBy>
  <cp:revision>110</cp:revision>
  <dcterms:created xsi:type="dcterms:W3CDTF">2023-04-11T11:08:22Z</dcterms:created>
  <dcterms:modified xsi:type="dcterms:W3CDTF">2023-06-07T01:22:25Z</dcterms:modified>
</cp:coreProperties>
</file>